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3"/>
  </p:notesMasterIdLst>
  <p:sldIdLst>
    <p:sldId id="256" r:id="rId5"/>
    <p:sldId id="389" r:id="rId6"/>
    <p:sldId id="402" r:id="rId7"/>
    <p:sldId id="403" r:id="rId8"/>
    <p:sldId id="404" r:id="rId9"/>
    <p:sldId id="405" r:id="rId10"/>
    <p:sldId id="406" r:id="rId11"/>
    <p:sldId id="407" r:id="rId12"/>
    <p:sldId id="395" r:id="rId13"/>
    <p:sldId id="408" r:id="rId14"/>
    <p:sldId id="409" r:id="rId15"/>
    <p:sldId id="410" r:id="rId16"/>
    <p:sldId id="397" r:id="rId17"/>
    <p:sldId id="411" r:id="rId18"/>
    <p:sldId id="412" r:id="rId19"/>
    <p:sldId id="413" r:id="rId20"/>
    <p:sldId id="414" r:id="rId21"/>
    <p:sldId id="401" r:id="rId22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64C8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4" autoAdjust="0"/>
    <p:restoredTop sz="94694" autoAdjust="0"/>
  </p:normalViewPr>
  <p:slideViewPr>
    <p:cSldViewPr snapToGrid="0" showGuides="1">
      <p:cViewPr varScale="1">
        <p:scale>
          <a:sx n="45" d="100"/>
          <a:sy n="45" d="100"/>
        </p:scale>
        <p:origin x="232" y="64"/>
      </p:cViewPr>
      <p:guideLst>
        <p:guide orient="horz" pos="3072"/>
        <p:guide pos="546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585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7F-ED97-47AF-A1B3-C82A179CF7F3}" type="datetime1">
              <a:rPr lang="nl-NL" smtClean="0"/>
              <a:t>20-2-2023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Logo Lar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8" y="2275285"/>
            <a:ext cx="5462027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en-US" noProof="0"/>
              <a:t>Click to edit Master title style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 baseline="0">
                <a:solidFill>
                  <a:srgbClr val="FFD200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rganisation Placeholder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564451" y="388531"/>
            <a:ext cx="8293993" cy="540000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1700"/>
              </a:lnSpc>
              <a:buNone/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/>
              <a:t>tweede niveau</a:t>
            </a:r>
            <a:endParaRPr lang="nl-BE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4</a:t>
            </a:r>
          </a:p>
        </p:txBody>
      </p:sp>
      <p:sp>
        <p:nvSpPr>
          <p:cNvPr id="5" name="Rectangle 4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1" name="Afbeelding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3251017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BE" noProof="0" dirty="0"/>
              <a:t>klik om een hoofdstuktitel te maken.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 dirty="0"/>
          </a:p>
        </p:txBody>
      </p:sp>
      <p:sp>
        <p:nvSpPr>
          <p:cNvPr id="10" name="Rectangle 9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marL="2328863" indent="-550863" defTabSz="1912938">
              <a:lnSpc>
                <a:spcPct val="120000"/>
              </a:lnSpc>
              <a:tabLst/>
              <a:defRPr/>
            </a:lvl4pPr>
            <a:lvl5pPr marL="2962275" indent="-442913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85-0B31-4E06-AE71-7E16801F2838}" type="datetime1">
              <a:rPr lang="nl-BE" noProof="0" smtClean="0"/>
              <a:t>20/02/2023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‹#›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nl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F60-8C93-4C37-B51A-4DDAE36F7E9B}" type="datetime1">
              <a:rPr lang="nl-BE" noProof="0" smtClean="0"/>
              <a:t>20/02/2023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nl-B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4B6-17DF-4759-A7A5-128AFEA77F2C}" type="datetime1">
              <a:rPr lang="nl-BE" noProof="0" smtClean="0"/>
              <a:t>20/02/2023</a:t>
            </a:fld>
            <a:endParaRPr lang="nl-BE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‹#›</a:t>
            </a:fld>
            <a:endParaRPr lang="nl-BE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20-2-2023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1717969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namen van </a:t>
            </a:r>
            <a:r>
              <a:rPr lang="nl-NL" dirty="0" err="1"/>
              <a:t>social</a:t>
            </a:r>
            <a:r>
              <a:rPr lang="nl-NL" dirty="0"/>
              <a:t> media in te typen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9544" cy="5769600"/>
          </a:xfrm>
        </p:spPr>
        <p:txBody>
          <a:bodyPr anchor="t" anchorCtr="0">
            <a:noAutofit/>
          </a:bodyPr>
          <a:lstStyle>
            <a:lvl1pPr algn="l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nl-BE" noProof="0" dirty="0"/>
              <a:t>Klik om de gegevens van de presentator in </a:t>
            </a:r>
            <a:r>
              <a:rPr lang="nl-BE" noProof="0"/>
              <a:t>te typen</a:t>
            </a:r>
            <a:endParaRPr lang="nl-BE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3251017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BE" noProof="0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0D1A-A3AB-4E9F-892E-C45B5A80FDBF}" type="datetime1">
              <a:rPr lang="nl-BE" noProof="0" smtClean="0"/>
              <a:t>20/02/2023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 dirty="0"/>
          </a:p>
        </p:txBody>
      </p:sp>
      <p:sp>
        <p:nvSpPr>
          <p:cNvPr id="7" name="Title positioning box" hidden="1"/>
          <p:cNvSpPr/>
          <p:nvPr userDrawn="1"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 userDrawn="1"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 userDrawn="1"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7" y="7906160"/>
            <a:ext cx="2308379" cy="1847440"/>
          </a:xfrm>
          <a:prstGeom prst="rect">
            <a:avLst/>
          </a:prstGeom>
        </p:spPr>
      </p:pic>
      <p:sp>
        <p:nvSpPr>
          <p:cNvPr id="12" name="Text positoning box" hidden="1"/>
          <p:cNvSpPr/>
          <p:nvPr userDrawn="1"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 userDrawn="1"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6" r:id="rId8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536575" indent="-45085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988" indent="-45085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755775" indent="-45000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50863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u="none" dirty="0"/>
              <a:t>Groepsfeedback oefeningen</a:t>
            </a:r>
          </a:p>
        </p:txBody>
      </p:sp>
      <p:sp>
        <p:nvSpPr>
          <p:cNvPr id="18" name="Ondertitel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23/02/2023</a:t>
            </a:r>
          </a:p>
        </p:txBody>
      </p:sp>
      <p:sp>
        <p:nvSpPr>
          <p:cNvPr id="6" name="Text Placeholder Organsation L1/L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err="1"/>
              <a:t>Department</a:t>
            </a:r>
            <a:r>
              <a:rPr lang="nl-BE" dirty="0"/>
              <a:t> of Chemistry</a:t>
            </a:r>
          </a:p>
        </p:txBody>
      </p:sp>
      <p:sp>
        <p:nvSpPr>
          <p:cNvPr id="19" name="Tijdelijke aanduiding voor afbeelding 18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0" name="Tijdelijke aanduiding voor afbeelding 19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1" name="Tijdelijke aanduiding voor afbeelding 20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2" name="Tijdelijke aanduiding voor afbeelding 21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355618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5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194364"/>
            <a:ext cx="15699575" cy="5754134"/>
          </a:xfrm>
        </p:spPr>
        <p:txBody>
          <a:bodyPr>
            <a:normAutofit/>
          </a:bodyPr>
          <a:lstStyle/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endParaRPr lang="nl-N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endParaRPr lang="en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10</a:t>
            </a:fld>
            <a:endParaRPr lang="nl-BE" noProof="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A59495-91BA-2FFC-3D76-975EB2B0431F}"/>
              </a:ext>
            </a:extLst>
          </p:cNvPr>
          <p:cNvSpPr txBox="1"/>
          <p:nvPr/>
        </p:nvSpPr>
        <p:spPr>
          <a:xfrm>
            <a:off x="682170" y="1377940"/>
            <a:ext cx="1627051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Bleekwater is een schoonmaakproduct dat bestaat uit een waterige oplossing van natriumhypochloriet (NaOCl). Dit zout splitst volledig in ionen, waarbij het hypochloriet-ion de geconjugeerde base is van onderchlorig zuur (HOCl). </a:t>
            </a:r>
          </a:p>
          <a:p>
            <a:pPr marL="1164534" lvl="1" indent="-514350">
              <a:buFont typeface="+mj-lt"/>
              <a:buAutoNum type="alphaLcParenR"/>
            </a:pPr>
            <a:r>
              <a:rPr lang="nl-NL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Wat is het oxidatiegetal van chloor in natriumhypochloriet. </a:t>
            </a:r>
            <a:r>
              <a:rPr lang="nl-NL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(0,5P)</a:t>
            </a:r>
          </a:p>
          <a:p>
            <a:pPr marL="1164534" lvl="1" indent="-514350">
              <a:buFont typeface="+mj-lt"/>
              <a:buAutoNum type="alphaLcParenR"/>
            </a:pPr>
            <a:endParaRPr lang="nl-NL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ctr"/>
            <a:r>
              <a:rPr lang="nl-NL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OCl</a:t>
            </a:r>
            <a:r>
              <a:rPr lang="nl-NL" sz="2800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: O = -II </a:t>
            </a:r>
            <a:r>
              <a:rPr lang="nl-NL" sz="2800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nl-NL" sz="2800" b="1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Cl = +I</a:t>
            </a:r>
            <a:endParaRPr lang="nl-NL" sz="2800" b="1" baseline="30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7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5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194364"/>
            <a:ext cx="15699575" cy="5754134"/>
          </a:xfrm>
        </p:spPr>
        <p:txBody>
          <a:bodyPr>
            <a:normAutofit/>
          </a:bodyPr>
          <a:lstStyle/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endParaRPr lang="nl-N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endParaRPr lang="en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11</a:t>
            </a:fld>
            <a:endParaRPr lang="nl-BE" noProof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8A59495-91BA-2FFC-3D76-975EB2B0431F}"/>
                  </a:ext>
                </a:extLst>
              </p:cNvPr>
              <p:cNvSpPr txBox="1"/>
              <p:nvPr/>
            </p:nvSpPr>
            <p:spPr>
              <a:xfrm>
                <a:off x="682170" y="1377940"/>
                <a:ext cx="16270515" cy="67621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l-NL" sz="2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Bleekwater is een schoonmaakproduct dat bestaat uit een waterige oplossing van natriumhypochloriet (NaOCl). Dit zout splitst volledig in ionen, waarbij het hypochloriet-ion de geconjugeerde base is van onderchlorig zuur (HOCl). </a:t>
                </a:r>
              </a:p>
              <a:p>
                <a:pPr marL="1164534" lvl="1" indent="-514350">
                  <a:buFont typeface="+mj-lt"/>
                  <a:buAutoNum type="alphaLcParenR" startAt="2"/>
                </a:pPr>
                <a:r>
                  <a:rPr lang="nl-NL" sz="2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Bepaal, op basis van gegevens uit het tabellenboekje, de vormings-vrije enthalpie van het hypochloriet-ion in waterige oplossing. Hint – Hou rekening met de conventie dat de vormings-vrije enthalpie van H+ in waterige oplossing 0 kJ/mol bedraagt. (</a:t>
                </a:r>
                <a:r>
                  <a:rPr lang="nl-NL" sz="2800" b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1,5P</a:t>
                </a:r>
                <a:r>
                  <a:rPr lang="nl-NL" sz="2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1164534" lvl="1" indent="-514350">
                  <a:buFont typeface="+mj-lt"/>
                  <a:buAutoNum type="alphaLcParenR" startAt="2"/>
                </a:pPr>
                <a:endParaRPr lang="nl-NL" sz="28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nl-NL" sz="2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Start: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BE" sz="28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HClO</m:t>
                    </m:r>
                    <m:r>
                      <a:rPr lang="nl-BE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⇌</m:t>
                    </m:r>
                    <m:sSup>
                      <m:sSupPr>
                        <m:ctrlPr>
                          <a:rPr lang="en-BE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BE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p>
                        <m:r>
                          <a:rPr lang="nl-BE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r>
                      <a:rPr lang="nl-BE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nl-BE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Cl</m:t>
                    </m:r>
                    <m:sSup>
                      <m:sSupPr>
                        <m:ctrlPr>
                          <a:rPr lang="en-BE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BE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O</m:t>
                        </m:r>
                      </m:e>
                      <m:sup>
                        <m:r>
                          <a:rPr lang="nl-BE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nl-NL" sz="2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:r>
                  <a:rPr lang="nl-NL" sz="2800" dirty="0">
                    <a:latin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nl-NL" sz="28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geen H</a:t>
                </a:r>
                <a:r>
                  <a:rPr lang="nl-NL" sz="2800" b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nl-NL" sz="28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O nodig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BE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B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o</m:t>
                          </m:r>
                        </m:sup>
                      </m:sSup>
                      <m:r>
                        <a:rPr lang="nl-BE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B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sSubSup>
                        <m:sSubSupPr>
                          <m:ctrlPr>
                            <a:rPr lang="en-B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sSup>
                            <m:sSupPr>
                              <m:ctrlPr>
                                <a:rPr lang="en-BE" sz="2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nl-BE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nl-BE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</m:sup>
                          </m:sSup>
                        </m:sub>
                        <m:sup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o</m:t>
                          </m:r>
                        </m:sup>
                      </m:sSubSup>
                      <m:r>
                        <a:rPr lang="nl-BE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B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sSubSup>
                        <m:sSubSupPr>
                          <m:ctrlPr>
                            <a:rPr lang="en-B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sSup>
                            <m:sSupPr>
                              <m:ctrlPr>
                                <a:rPr lang="en-BE" sz="2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nl-BE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ClO</m:t>
                              </m:r>
                            </m:e>
                            <m:sup>
                              <m:r>
                                <a:rPr lang="nl-BE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sup>
                          </m:sSup>
                        </m:sub>
                        <m:sup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o</m:t>
                          </m:r>
                        </m:sup>
                      </m:sSubSup>
                      <m:r>
                        <a:rPr lang="nl-BE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B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sSubSup>
                        <m:sSubSupPr>
                          <m:ctrlPr>
                            <a:rPr lang="en-B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HClO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o</m:t>
                          </m:r>
                        </m:sup>
                      </m:sSubSup>
                    </m:oMath>
                  </m:oMathPara>
                </a14:m>
                <a:endParaRPr lang="nl-NL" sz="2800" b="1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endParaRPr lang="nl-NL" sz="28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BE" sz="20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BE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∆</m:t>
                        </m:r>
                      </m:e>
                      <m:sub>
                        <m:r>
                          <a:rPr lang="nl-BE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sub>
                    </m:sSub>
                    <m:sSubSup>
                      <m:sSubSupPr>
                        <m:ctrlPr>
                          <a:rPr lang="en-BE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l-BE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sSup>
                          <m:sSupPr>
                            <m:ctrlPr>
                              <a:rPr lang="en-BE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nl-BE" sz="2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nl-BE" sz="2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p>
                      </m:sub>
                      <m:sup>
                        <m:r>
                          <m:rPr>
                            <m:sty m:val="p"/>
                          </m:rPr>
                          <a:rPr lang="nl-BE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o</m:t>
                        </m:r>
                      </m:sup>
                    </m:sSubSup>
                  </m:oMath>
                </a14:m>
                <a:r>
                  <a:rPr lang="nl-NL" sz="2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= 0 (hint);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B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BE" sz="2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∆</m:t>
                        </m:r>
                      </m:e>
                      <m:sub>
                        <m:r>
                          <a:rPr lang="nl-BE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sub>
                    </m:sSub>
                    <m:sSubSup>
                      <m:sSubSupPr>
                        <m:ctrlPr>
                          <a:rPr lang="en-B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l-BE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l-BE" sz="2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HClO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nl-BE" sz="2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o</m:t>
                        </m:r>
                      </m:sup>
                    </m:sSubSup>
                  </m:oMath>
                </a14:m>
                <a:r>
                  <a:rPr lang="nl-NL" sz="2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= -80,2 kJ/mol (tabellenboekje)</a:t>
                </a:r>
                <a:br>
                  <a:rPr lang="nl-NL" sz="2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B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BE" sz="2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∆</m:t>
                        </m:r>
                      </m:e>
                      <m:sub>
                        <m:r>
                          <a:rPr lang="nl-BE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sSup>
                      <m:sSupPr>
                        <m:ctrlPr>
                          <a:rPr lang="en-BE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BE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p>
                        <m:r>
                          <a:rPr lang="nl-BE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nl-NL" sz="2800" dirty="0">
                    <a:solidFill>
                      <a:schemeClr val="tx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nl-NL" sz="28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te berekenen =/= 0</a:t>
                </a:r>
              </a:p>
              <a:p>
                <a:pPr lvl="1"/>
                <a:endParaRPr lang="nl-NL" sz="2800" b="1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=4∗</m:t>
                      </m:r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Δ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⟹ </m:t>
                      </m:r>
                      <m:r>
                        <m:rPr>
                          <m:sty m:val="p"/>
                        </m:rPr>
                        <a:rPr lang="el-G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Δ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𝐺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𝑅𝑇𝑙𝑛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NL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=42,2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𝑘𝐽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𝑚𝑜𝑙</m:t>
                      </m:r>
                    </m:oMath>
                  </m:oMathPara>
                </a14:m>
                <a:endParaRPr lang="nl-NL" sz="28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BE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BE" sz="2800" b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nl-BE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sub>
                      </m:sSub>
                      <m:sSubSup>
                        <m:sSubSupPr>
                          <m:ctrlPr>
                            <a:rPr lang="en-BE" sz="20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l-BE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nl-BE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𝑯𝑪𝒍𝑶</m:t>
                          </m:r>
                        </m:sub>
                        <m:sup>
                          <m:r>
                            <a:rPr lang="nl-BE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𝒐</m:t>
                          </m:r>
                        </m:sup>
                      </m:sSubSup>
                      <m:r>
                        <a:rPr lang="en-US" sz="28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B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BE" sz="28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nl-BE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BE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BE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nl-BE" sz="28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B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BE" sz="28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nl-BE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sSubSup>
                        <m:sSubSupPr>
                          <m:ctrlPr>
                            <a:rPr lang="en-BE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l-BE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sSup>
                            <m:sSupPr>
                              <m:ctrlPr>
                                <a:rPr lang="en-BE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nl-BE" sz="28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nl-BE" sz="28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</m:sup>
                          </m:sSup>
                        </m:sub>
                        <m:sup>
                          <m:r>
                            <m:rPr>
                              <m:sty m:val="p"/>
                            </m:rPr>
                            <a:rPr lang="nl-BE" sz="28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o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B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BE" sz="28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nl-BE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sSubSup>
                        <m:sSubSupPr>
                          <m:ctrlPr>
                            <a:rPr lang="en-BE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l-BE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28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HClO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nl-BE" sz="28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o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=42,2 −0+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−80,2</m:t>
                          </m:r>
                        </m:e>
                      </m:d>
                      <m:r>
                        <a:rPr lang="en-US" sz="28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𝟑𝟖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𝒌𝑱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𝒎𝒐𝒍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nl-NL" sz="2800" b="1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8A59495-91BA-2FFC-3D76-975EB2B04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70" y="1377940"/>
                <a:ext cx="16270515" cy="6762108"/>
              </a:xfrm>
              <a:prstGeom prst="rect">
                <a:avLst/>
              </a:prstGeom>
              <a:blipFill>
                <a:blip r:embed="rId2"/>
                <a:stretch>
                  <a:fillRect l="-787" t="-812" r="-937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556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5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194364"/>
            <a:ext cx="15699575" cy="5754134"/>
          </a:xfrm>
        </p:spPr>
        <p:txBody>
          <a:bodyPr>
            <a:normAutofit/>
          </a:bodyPr>
          <a:lstStyle/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endParaRPr lang="nl-N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endParaRPr lang="en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12</a:t>
            </a:fld>
            <a:endParaRPr lang="nl-BE" noProof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8A59495-91BA-2FFC-3D76-975EB2B0431F}"/>
                  </a:ext>
                </a:extLst>
              </p:cNvPr>
              <p:cNvSpPr txBox="1"/>
              <p:nvPr/>
            </p:nvSpPr>
            <p:spPr>
              <a:xfrm>
                <a:off x="682170" y="1377940"/>
                <a:ext cx="16270515" cy="44109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l-NL" sz="2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Bleekwater is een schoonmaakproduct dat bestaat uit een waterige oplossing van natriumhypochloriet (NaOCl). Dit zout splitst volledig in ionen, waarbij het hypochloriet-ion de geconjugeerde base is van onderchlorig zuur (HOCl). </a:t>
                </a:r>
              </a:p>
              <a:p>
                <a:pPr marL="1164534" lvl="1" indent="-514350">
                  <a:buFont typeface="+mj-lt"/>
                  <a:buAutoNum type="alphaLcParenR" startAt="3"/>
                </a:pPr>
                <a:r>
                  <a:rPr lang="nl-NL" sz="2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Bepaal de pH van een fles bleekwater die 4 gram chloor per 100 mL bevat. (</a:t>
                </a:r>
                <a:r>
                  <a:rPr lang="nl-NL" sz="2800" b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2P</a:t>
                </a:r>
                <a:r>
                  <a:rPr lang="nl-NL" sz="2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1164534" lvl="1" indent="-514350">
                  <a:buFont typeface="+mj-lt"/>
                  <a:buAutoNum type="alphaLcParenR" startAt="3"/>
                </a:pPr>
                <a:endParaRPr lang="nl-NL" sz="28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nl-NL" sz="2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4 g Cl = 0,113 mol (35,5 g/mol) </a:t>
                </a:r>
                <a:r>
                  <a:rPr lang="nl-NL" sz="2800" dirty="0">
                    <a:latin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1,13 mol/L (100 mL)</a:t>
                </a:r>
              </a:p>
              <a:p>
                <a:pPr lvl="1"/>
                <a:endParaRPr lang="nl-NL" sz="2800" dirty="0">
                  <a:latin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BE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ClO</m:t>
                          </m:r>
                        </m:e>
                        <m:sup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p>
                      <m:r>
                        <a:rPr lang="nl-BE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B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nl-BE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</m:t>
                      </m:r>
                      <m:r>
                        <a:rPr lang="nl-BE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⇌</m:t>
                      </m:r>
                      <m:r>
                        <m:rPr>
                          <m:sty m:val="p"/>
                        </m:rPr>
                        <a:rPr lang="nl-BE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HClO</m:t>
                      </m:r>
                      <m:r>
                        <a:rPr lang="nl-BE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B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OH</m:t>
                          </m:r>
                        </m:e>
                        <m:sup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nl-NL" sz="2800" dirty="0">
                  <a:latin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lvl="1"/>
                <a:endParaRPr lang="nl-NL" sz="2800" dirty="0">
                  <a:latin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⟹ 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𝒃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𝟓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𝟕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(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𝒃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𝟏𝟒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nl-NL" sz="2800" b="1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8A59495-91BA-2FFC-3D76-975EB2B04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70" y="1377940"/>
                <a:ext cx="16270515" cy="4410951"/>
              </a:xfrm>
              <a:prstGeom prst="rect">
                <a:avLst/>
              </a:prstGeom>
              <a:blipFill>
                <a:blip r:embed="rId2"/>
                <a:stretch>
                  <a:fillRect l="-787" t="-1243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C242EE5-E2E2-ED39-3DAD-EBAEC95CD7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994767"/>
                  </p:ext>
                </p:extLst>
              </p:nvPr>
            </p:nvGraphicFramePr>
            <p:xfrm>
              <a:off x="2700338" y="6506854"/>
              <a:ext cx="7258051" cy="230006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186636">
                      <a:extLst>
                        <a:ext uri="{9D8B030D-6E8A-4147-A177-3AD203B41FA5}">
                          <a16:colId xmlns:a16="http://schemas.microsoft.com/office/drawing/2014/main" val="3124257101"/>
                        </a:ext>
                      </a:extLst>
                    </a:gridCol>
                    <a:gridCol w="1923186">
                      <a:extLst>
                        <a:ext uri="{9D8B030D-6E8A-4147-A177-3AD203B41FA5}">
                          <a16:colId xmlns:a16="http://schemas.microsoft.com/office/drawing/2014/main" val="1101212510"/>
                        </a:ext>
                      </a:extLst>
                    </a:gridCol>
                    <a:gridCol w="1333716">
                      <a:extLst>
                        <a:ext uri="{9D8B030D-6E8A-4147-A177-3AD203B41FA5}">
                          <a16:colId xmlns:a16="http://schemas.microsoft.com/office/drawing/2014/main" val="1957436961"/>
                        </a:ext>
                      </a:extLst>
                    </a:gridCol>
                    <a:gridCol w="1814513">
                      <a:extLst>
                        <a:ext uri="{9D8B030D-6E8A-4147-A177-3AD203B41FA5}">
                          <a16:colId xmlns:a16="http://schemas.microsoft.com/office/drawing/2014/main" val="1169237588"/>
                        </a:ext>
                      </a:extLst>
                    </a:gridCol>
                  </a:tblGrid>
                  <a:tr h="417586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 dirty="0">
                              <a:effectLst/>
                            </a:rPr>
                            <a:t>C (mol/L)</a:t>
                          </a:r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B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nl-BE" sz="28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ClO</m:t>
                                    </m:r>
                                  </m:e>
                                  <m:sup>
                                    <m:r>
                                      <a:rPr lang="nl-BE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l-BE" sz="280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HClO</m:t>
                                </m:r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B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nl-BE" sz="28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OH</m:t>
                                    </m:r>
                                  </m:e>
                                  <m:sup>
                                    <m:r>
                                      <a:rPr lang="nl-BE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24927018"/>
                      </a:ext>
                    </a:extLst>
                  </a:tr>
                  <a:tr h="496508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 dirty="0">
                              <a:effectLst/>
                            </a:rPr>
                            <a:t>B</a:t>
                          </a:r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BE" sz="2800" smtClean="0">
                                    <a:effectLst/>
                                  </a:rPr>
                                  <m:t>1</m:t>
                                </m:r>
                                <m:r>
                                  <a:rPr lang="en-US" sz="2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,13</m:t>
                                </m:r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>
                              <a:effectLst/>
                            </a:rPr>
                            <a:t>0</a:t>
                          </a:r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nl-BE" sz="2800" dirty="0">
                              <a:effectLst/>
                            </a:rPr>
                            <a:t>0</a:t>
                          </a:r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02419464"/>
                      </a:ext>
                    </a:extLst>
                  </a:tr>
                  <a:tr h="622698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effectLst/>
                                  </a:rPr>
                                  <m:t>Δ</m:t>
                                </m:r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BE" sz="2800" smtClean="0">
                                    <a:effectLst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98383866"/>
                      </a:ext>
                    </a:extLst>
                  </a:tr>
                  <a:tr h="622698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 dirty="0">
                              <a:effectLst/>
                            </a:rPr>
                            <a:t>E</a:t>
                          </a:r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BE" sz="2800" smtClean="0">
                                    <a:effectLst/>
                                  </a:rPr>
                                  <m:t>1</m:t>
                                </m:r>
                                <m:r>
                                  <a:rPr lang="en-US" sz="2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,13−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 dirty="0">
                              <a:effectLst/>
                            </a:rPr>
                            <a:t>x</a:t>
                          </a:r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672452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C242EE5-E2E2-ED39-3DAD-EBAEC95CD7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994767"/>
                  </p:ext>
                </p:extLst>
              </p:nvPr>
            </p:nvGraphicFramePr>
            <p:xfrm>
              <a:off x="2700338" y="6506854"/>
              <a:ext cx="7258051" cy="230006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186636">
                      <a:extLst>
                        <a:ext uri="{9D8B030D-6E8A-4147-A177-3AD203B41FA5}">
                          <a16:colId xmlns:a16="http://schemas.microsoft.com/office/drawing/2014/main" val="3124257101"/>
                        </a:ext>
                      </a:extLst>
                    </a:gridCol>
                    <a:gridCol w="1923186">
                      <a:extLst>
                        <a:ext uri="{9D8B030D-6E8A-4147-A177-3AD203B41FA5}">
                          <a16:colId xmlns:a16="http://schemas.microsoft.com/office/drawing/2014/main" val="1101212510"/>
                        </a:ext>
                      </a:extLst>
                    </a:gridCol>
                    <a:gridCol w="1333716">
                      <a:extLst>
                        <a:ext uri="{9D8B030D-6E8A-4147-A177-3AD203B41FA5}">
                          <a16:colId xmlns:a16="http://schemas.microsoft.com/office/drawing/2014/main" val="1957436961"/>
                        </a:ext>
                      </a:extLst>
                    </a:gridCol>
                    <a:gridCol w="1814513">
                      <a:extLst>
                        <a:ext uri="{9D8B030D-6E8A-4147-A177-3AD203B41FA5}">
                          <a16:colId xmlns:a16="http://schemas.microsoft.com/office/drawing/2014/main" val="1169237588"/>
                        </a:ext>
                      </a:extLst>
                    </a:gridCol>
                  </a:tblGrid>
                  <a:tr h="558165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 dirty="0">
                              <a:effectLst/>
                            </a:rPr>
                            <a:t>C (mol/L)</a:t>
                          </a:r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13924" t="-20652" r="-164873" b="-3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08676" t="-20652" r="-137900" b="-3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00336" t="-20652" r="-1342" b="-3130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927018"/>
                      </a:ext>
                    </a:extLst>
                  </a:tr>
                  <a:tr h="496508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 dirty="0">
                              <a:effectLst/>
                            </a:rPr>
                            <a:t>B</a:t>
                          </a:r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13924" t="-137037" r="-164873" b="-25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>
                              <a:effectLst/>
                            </a:rPr>
                            <a:t>0</a:t>
                          </a:r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nl-BE" sz="2800" dirty="0">
                              <a:effectLst/>
                            </a:rPr>
                            <a:t>0</a:t>
                          </a:r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02419464"/>
                      </a:ext>
                    </a:extLst>
                  </a:tr>
                  <a:tr h="622698"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79" t="-186408" r="-233148" b="-1009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13924" t="-186408" r="-164873" b="-1009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08676" t="-186408" r="-137900" b="-1009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00336" t="-186408" r="-1342" b="-1009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8383866"/>
                      </a:ext>
                    </a:extLst>
                  </a:tr>
                  <a:tr h="622698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 dirty="0">
                              <a:effectLst/>
                            </a:rPr>
                            <a:t>E</a:t>
                          </a:r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13924" t="-289216" r="-164873" b="-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 dirty="0">
                              <a:effectLst/>
                            </a:rPr>
                            <a:t>x</a:t>
                          </a:r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00336" t="-289216" r="-1342" b="-19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6724528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34CD16F-C168-10FB-6D24-5C8AAD2C620A}"/>
                  </a:ext>
                </a:extLst>
              </p:cNvPr>
              <p:cNvSpPr txBox="1"/>
              <p:nvPr/>
            </p:nvSpPr>
            <p:spPr>
              <a:xfrm>
                <a:off x="10555134" y="6320804"/>
                <a:ext cx="6015621" cy="2813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BE" sz="25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5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5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500" b="0" i="1" smtClean="0">
                                  <a:latin typeface="Cambria Math" panose="02040503050406030204" pitchFamily="18" charset="0"/>
                                </a:rPr>
                                <m:t>𝐻𝐶𝑙𝑂</m:t>
                              </m:r>
                            </m:e>
                          </m:d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∗[</m:t>
                          </m:r>
                          <m:sSup>
                            <m:sSupPr>
                              <m:ctrlPr>
                                <a:rPr lang="en-US" sz="25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500" b="0" i="1" smtClean="0">
                                  <a:latin typeface="Cambria Math" panose="02040503050406030204" pitchFamily="18" charset="0"/>
                                </a:rPr>
                                <m:t>𝑂𝐻</m:t>
                              </m:r>
                            </m:e>
                            <m:sup>
                              <m:r>
                                <a:rPr lang="en-US" sz="25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en-US" sz="25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500" b="0" i="1" smtClean="0">
                                  <a:latin typeface="Cambria Math" panose="02040503050406030204" pitchFamily="18" charset="0"/>
                                </a:rPr>
                                <m:t>𝐶𝑙𝑂</m:t>
                              </m:r>
                            </m:e>
                            <m:sup>
                              <m:r>
                                <a:rPr lang="en-US" sz="25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en-US" sz="25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²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1,13−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1,13</m:t>
                          </m:r>
                        </m:den>
                      </m:f>
                    </m:oMath>
                  </m:oMathPara>
                </a14:m>
                <a:endParaRPr lang="en-US" sz="2500" b="0" dirty="0">
                  <a:ea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:endParaRPr lang="en-US" sz="2500" b="0" dirty="0">
                  <a:ea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2500" dirty="0"/>
                  <a:t>x =0,000531</a:t>
                </a:r>
              </a:p>
              <a:p>
                <a:pPr>
                  <a:lnSpc>
                    <a:spcPct val="120000"/>
                  </a:lnSpc>
                </a:pPr>
                <a:endParaRPr lang="en-US" sz="2500" dirty="0"/>
              </a:p>
              <a:p>
                <a:pPr>
                  <a:lnSpc>
                    <a:spcPct val="120000"/>
                  </a:lnSpc>
                </a:pPr>
                <a:r>
                  <a:rPr lang="en-US" sz="2500" dirty="0"/>
                  <a:t>pH = 14- pOH = 14 + log[OH</a:t>
                </a:r>
                <a:r>
                  <a:rPr lang="en-US" sz="2500" baseline="30000" dirty="0"/>
                  <a:t>-</a:t>
                </a:r>
                <a:r>
                  <a:rPr lang="en-US" sz="2500" dirty="0"/>
                  <a:t>] = </a:t>
                </a:r>
                <a:r>
                  <a:rPr lang="en-US" sz="2500" b="1" dirty="0"/>
                  <a:t>10,73</a:t>
                </a:r>
                <a:endParaRPr lang="en-BE" sz="2500" b="1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34CD16F-C168-10FB-6D24-5C8AAD2C6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5134" y="6320804"/>
                <a:ext cx="6015621" cy="2813655"/>
              </a:xfrm>
              <a:prstGeom prst="rect">
                <a:avLst/>
              </a:prstGeom>
              <a:blipFill>
                <a:blip r:embed="rId4"/>
                <a:stretch>
                  <a:fillRect l="-3141" b="-5857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055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6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194364"/>
            <a:ext cx="15699575" cy="5754134"/>
          </a:xfrm>
        </p:spPr>
        <p:txBody>
          <a:bodyPr>
            <a:normAutofit/>
          </a:bodyPr>
          <a:lstStyle/>
          <a:p>
            <a:pPr marL="85725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Figuur 2 toont een standaard calomel of Hg/Hg</a:t>
            </a:r>
            <a:r>
              <a:rPr lang="nl-BE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nl-BE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elektrode (calomel). Beantwoord door middel van je tabellenboekje volgende vragen:</a:t>
            </a:r>
            <a:endParaRPr lang="en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Schrijf de kathode halfreactie neer voor deze elektrode. </a:t>
            </a:r>
            <a:endParaRPr lang="en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Beschouw een galvanische cel opgebouwd uit de calomel elektrode en een Hg</a:t>
            </a:r>
            <a:r>
              <a:rPr lang="nl-BE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BE" sz="2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/Hg</a:t>
            </a:r>
            <a:r>
              <a:rPr lang="nl-BE" sz="2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elektrode. Identificeer anode en kathode en bepaal de celpotentiaal onder standaard omstandigheden.</a:t>
            </a:r>
            <a:endParaRPr lang="en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 het verband tussen de celpotentiaal en het oplosbaarheidsproduct van Hg</a:t>
            </a:r>
            <a:r>
              <a:rPr lang="nl-BE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nl-BE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is de celpotentiaal wanneer de calomel elektrode in contact staat met een waterige oplossing van 0.01 M KCl. </a:t>
            </a:r>
            <a:endParaRPr lang="en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endParaRPr lang="en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13</a:t>
            </a:fld>
            <a:endParaRPr lang="nl-BE" noProof="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DB14D3-AD1F-4B62-9B76-F553A93578A1}"/>
              </a:ext>
            </a:extLst>
          </p:cNvPr>
          <p:cNvSpPr txBox="1"/>
          <p:nvPr/>
        </p:nvSpPr>
        <p:spPr>
          <a:xfrm>
            <a:off x="9505604" y="9230380"/>
            <a:ext cx="86701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Figuur 2 |</a:t>
            </a: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Schets van een Hg/Hg</a:t>
            </a:r>
            <a:r>
              <a:rPr lang="nl-BE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nl-BE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elektrode</a:t>
            </a:r>
            <a:endParaRPr lang="en-B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AE52F3-6C68-16E5-B08E-82D7BBD979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50" y="5361618"/>
            <a:ext cx="3732761" cy="356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370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835825" y="1194364"/>
                <a:ext cx="15699575" cy="5754134"/>
              </a:xfrm>
            </p:spPr>
            <p:txBody>
              <a:bodyPr>
                <a:normAutofit/>
              </a:bodyPr>
              <a:lstStyle/>
              <a:p>
                <a:pPr marL="85725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Figuur 2 toont een standaard calomel of Hg/Hg</a:t>
                </a:r>
                <a:r>
                  <a:rPr lang="nl-BE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Cl</a:t>
                </a:r>
                <a:r>
                  <a:rPr lang="nl-BE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elektrode (calomel). Beantwoord door middel van je tabellenboekje volgende vragen:</a:t>
                </a:r>
                <a:endParaRPr lang="en-BE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07000"/>
                  </a:lnSpc>
                  <a:buFont typeface="+mj-lt"/>
                  <a:buAutoNum type="alphaLcPeriod"/>
                </a:pP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Schrijf de kathode halfreactie neer voor deze elektrode.  (</a:t>
                </a:r>
                <a:r>
                  <a:rPr lang="nl-BE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0,5P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342900" lvl="0" indent="-342900" algn="just">
                  <a:lnSpc>
                    <a:spcPct val="107000"/>
                  </a:lnSpc>
                  <a:buFont typeface="+mj-lt"/>
                  <a:buAutoNum type="alphaLcPeriod"/>
                </a:pPr>
                <a:endParaRPr lang="nl-BE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lvl="0" indent="0" algn="just">
                  <a:lnSpc>
                    <a:spcPct val="107000"/>
                  </a:lnSpc>
                  <a:buNone/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Deze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kan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je vinden in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tabellenboekje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als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lvl="0" indent="0" algn="just">
                  <a:lnSpc>
                    <a:spcPct val="107000"/>
                  </a:lnSpc>
                  <a:buNone/>
                </a:pPr>
                <a:endParaRPr lang="en-BE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BE" sz="105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Hg</m:t>
                          </m:r>
                        </m:e>
                        <m:sub>
                          <m:r>
                            <a:rPr lang="nl-BE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BE" sz="105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Cl</m:t>
                          </m:r>
                        </m:e>
                        <m:sub>
                          <m:r>
                            <a:rPr lang="nl-BE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en-US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)+2</m:t>
                      </m:r>
                      <m:sSup>
                        <m:sSupPr>
                          <m:ctrlPr>
                            <a:rPr lang="en-BE" sz="105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nl-BE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p>
                      <m:r>
                        <a:rPr lang="nl-BE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⇌2</m:t>
                      </m:r>
                      <m:r>
                        <m:rPr>
                          <m:sty m:val="p"/>
                        </m:rPr>
                        <a:rPr lang="nl-BE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Hg</m:t>
                      </m:r>
                      <m:r>
                        <a:rPr lang="en-US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a:rPr lang="en-US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)+2</m:t>
                      </m:r>
                      <m:sSup>
                        <m:sSupPr>
                          <m:ctrlPr>
                            <a:rPr lang="en-BE" sz="105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Cl</m:t>
                          </m:r>
                        </m:e>
                        <m:sup>
                          <m:r>
                            <a:rPr lang="nl-BE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BE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5825" y="1194364"/>
                <a:ext cx="15699575" cy="5754134"/>
              </a:xfrm>
              <a:blipFill>
                <a:blip r:embed="rId2"/>
                <a:stretch>
                  <a:fillRect l="-815" t="-953" r="-776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59531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835825" y="1194364"/>
                <a:ext cx="15699575" cy="5754134"/>
              </a:xfrm>
            </p:spPr>
            <p:txBody>
              <a:bodyPr>
                <a:normAutofit/>
              </a:bodyPr>
              <a:lstStyle/>
              <a:p>
                <a:pPr marL="85725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Figuur 2 toont een standaard calomel of Hg/Hg</a:t>
                </a:r>
                <a:r>
                  <a:rPr lang="nl-BE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Cl</a:t>
                </a:r>
                <a:r>
                  <a:rPr lang="nl-BE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elektrode (calomel). Beantwoord door middel van je tabellenboekje volgende vragen:</a:t>
                </a:r>
                <a:endParaRPr lang="en-BE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514350" lvl="0" indent="-514350" algn="just">
                  <a:lnSpc>
                    <a:spcPct val="107000"/>
                  </a:lnSpc>
                  <a:buFont typeface="+mj-lt"/>
                  <a:buAutoNum type="alphaLcPeriod" startAt="2"/>
                </a:pP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Beschouw een galvanische cel opgebouwd uit de calomel elektrode en een </a:t>
                </a:r>
                <a:r>
                  <a:rPr lang="nl-BE" sz="2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Hg</a:t>
                </a:r>
                <a:r>
                  <a:rPr lang="nl-BE" sz="2800" b="1" baseline="-25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BE" sz="2800" b="1" baseline="30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2+</a:t>
                </a:r>
                <a:r>
                  <a:rPr lang="nl-BE" sz="2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/Hg</a:t>
                </a:r>
                <a:r>
                  <a:rPr lang="nl-BE" sz="2800" b="1" baseline="30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nl-BE" sz="2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elektrode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Identificeer anode en kathode en bepaal de celpotentiaal onder standaard omstandigheden. (</a:t>
                </a:r>
                <a:r>
                  <a:rPr lang="nl-BE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0,5P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514350" lvl="0" indent="-514350" algn="just">
                  <a:lnSpc>
                    <a:spcPct val="107000"/>
                  </a:lnSpc>
                  <a:buFont typeface="+mj-lt"/>
                  <a:buAutoNum type="alphaLcPeriod" startAt="2"/>
                </a:pPr>
                <a:endParaRPr lang="nl-BE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lvl="0" indent="0" algn="just">
                  <a:lnSpc>
                    <a:spcPct val="107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BE" sz="105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Hg</m:t>
                          </m:r>
                        </m:e>
                        <m:sub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BE" sz="105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Cl</m:t>
                          </m:r>
                        </m:e>
                        <m:sub>
                          <m: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)+2</m:t>
                      </m:r>
                      <m:sSup>
                        <m:sSupPr>
                          <m:ctrlPr>
                            <a:rPr lang="en-BE" sz="105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p>
                      <m:r>
                        <a:rPr lang="nl-BE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⇌2</m:t>
                      </m:r>
                      <m:r>
                        <m:rPr>
                          <m:sty m:val="p"/>
                        </m:rPr>
                        <a:rPr lang="nl-BE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Hg</m:t>
                      </m:r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)+2</m:t>
                      </m:r>
                      <m:sSup>
                        <m:sSupPr>
                          <m:ctrlPr>
                            <a:rPr lang="en-BE" sz="105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Cl</m:t>
                          </m:r>
                        </m:e>
                        <m:sup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</m:t>
                      </m:r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°=0,268 </m:t>
                      </m:r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</m:t>
                      </m:r>
                    </m:oMath>
                  </m:oMathPara>
                </a14:m>
                <a:endParaRPr lang="en-BE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BE" sz="105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Hg</m:t>
                          </m:r>
                        </m:e>
                        <m:sub>
                          <m: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aq</m:t>
                      </m:r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)+2</m:t>
                      </m:r>
                      <m:sSup>
                        <m:sSupPr>
                          <m:ctrlPr>
                            <a:rPr lang="en-BE" sz="105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p>
                      <m:r>
                        <a:rPr lang="nl-BE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⇌2</m:t>
                      </m:r>
                      <m:r>
                        <m:rPr>
                          <m:sty m:val="p"/>
                        </m:rPr>
                        <a:rPr lang="nl-BE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Hg</m:t>
                      </m:r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𝑙</m:t>
                      </m:r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                              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°=0,800 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</m:t>
                      </m:r>
                    </m:oMath>
                  </m:oMathPara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Kathode</a:t>
                </a: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electrode met </a:t>
                </a:r>
                <a:r>
                  <a:rPr lang="en-US" sz="28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hoogste</a:t>
                </a: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celpotentiaal</a:t>
                </a: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BE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5825" y="1194364"/>
                <a:ext cx="15699575" cy="5754134"/>
              </a:xfrm>
              <a:blipFill>
                <a:blip r:embed="rId2"/>
                <a:stretch>
                  <a:fillRect l="-815" t="-953" r="-776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15</a:t>
            </a:fld>
            <a:endParaRPr lang="nl-BE" noProof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319BC59B-E27B-B304-BFC9-FF3782CCE53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4389216"/>
                  </p:ext>
                </p:extLst>
              </p:nvPr>
            </p:nvGraphicFramePr>
            <p:xfrm>
              <a:off x="1657351" y="6069168"/>
              <a:ext cx="11215687" cy="107397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93175">
                      <a:extLst>
                        <a:ext uri="{9D8B030D-6E8A-4147-A177-3AD203B41FA5}">
                          <a16:colId xmlns:a16="http://schemas.microsoft.com/office/drawing/2014/main" val="1788337131"/>
                        </a:ext>
                      </a:extLst>
                    </a:gridCol>
                    <a:gridCol w="6853529">
                      <a:extLst>
                        <a:ext uri="{9D8B030D-6E8A-4147-A177-3AD203B41FA5}">
                          <a16:colId xmlns:a16="http://schemas.microsoft.com/office/drawing/2014/main" val="1527276244"/>
                        </a:ext>
                      </a:extLst>
                    </a:gridCol>
                    <a:gridCol w="2268983">
                      <a:extLst>
                        <a:ext uri="{9D8B030D-6E8A-4147-A177-3AD203B41FA5}">
                          <a16:colId xmlns:a16="http://schemas.microsoft.com/office/drawing/2014/main" val="696914887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27051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nl-BE" sz="28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Kathode</a:t>
                          </a:r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4572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BE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nl-BE" sz="28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Hg</m:t>
                                    </m:r>
                                  </m:e>
                                  <m:sub>
                                    <m:r>
                                      <a:rPr lang="nl-BE" sz="28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nl-BE" sz="28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2+</m:t>
                                    </m:r>
                                  </m:sup>
                                </m:sSubSup>
                                <m: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aq</m:t>
                                </m:r>
                                <m: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)+2</m:t>
                                </m:r>
                                <m:sSup>
                                  <m:sSupPr>
                                    <m:ctrlPr>
                                      <a:rPr lang="en-BE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nl-BE" sz="28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e</m:t>
                                    </m:r>
                                  </m:e>
                                  <m:sup>
                                    <m:r>
                                      <a:rPr lang="nl-BE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  <m: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⇌2</m:t>
                                </m:r>
                                <m:r>
                                  <m:rPr>
                                    <m:sty m:val="p"/>
                                  </m:rP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Hg</m:t>
                                </m:r>
                                <m: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l</m:t>
                                </m:r>
                                <m: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BE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l-BE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𝐸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nl-BE" sz="28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o</m:t>
                                    </m:r>
                                  </m:sup>
                                </m:sSup>
                                <m: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=0.800 </m:t>
                                </m:r>
                                <m:r>
                                  <m:rPr>
                                    <m:sty m:val="p"/>
                                  </m:rP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</m:oMath>
                            </m:oMathPara>
                          </a14:m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6224272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27051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nl-BE" sz="28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Anode</a:t>
                          </a:r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4572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Hg</m:t>
                                </m:r>
                                <m:d>
                                  <m:dPr>
                                    <m:ctrlPr>
                                      <a:rPr lang="en-BE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nl-BE" sz="28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l</m:t>
                                    </m:r>
                                  </m:e>
                                </m:d>
                                <m: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sSup>
                                  <m:sSupPr>
                                    <m:ctrlPr>
                                      <a:rPr lang="en-BE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nl-BE" sz="28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Cl</m:t>
                                    </m:r>
                                  </m:e>
                                  <m:sup>
                                    <m:r>
                                      <a:rPr lang="nl-BE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  <m: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aq</m:t>
                                </m:r>
                                <m: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)⇌</m:t>
                                </m:r>
                                <m:sSub>
                                  <m:sSubPr>
                                    <m:ctrlPr>
                                      <a:rPr lang="en-BE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nl-BE" sz="28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Hg</m:t>
                                    </m:r>
                                  </m:e>
                                  <m:sub>
                                    <m:r>
                                      <a:rPr lang="nl-BE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BE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nl-BE" sz="28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Cl</m:t>
                                    </m:r>
                                  </m:e>
                                  <m:sub>
                                    <m:r>
                                      <a:rPr lang="nl-BE" sz="28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BE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nl-BE" sz="28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s</m:t>
                                    </m:r>
                                  </m:e>
                                </m:d>
                                <m: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sSup>
                                  <m:sSupPr>
                                    <m:ctrlPr>
                                      <a:rPr lang="en-BE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nl-BE" sz="28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e</m:t>
                                    </m:r>
                                  </m:e>
                                  <m:sup>
                                    <m:r>
                                      <a:rPr lang="nl-BE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22860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BE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l-BE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𝐸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nl-BE" sz="28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o</m:t>
                                    </m:r>
                                  </m:sup>
                                </m:sSup>
                                <m: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=0.268 </m:t>
                                </m:r>
                                <m:r>
                                  <m:rPr>
                                    <m:sty m:val="p"/>
                                  </m:rPr>
                                  <a:rPr lang="nl-BE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3471272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319BC59B-E27B-B304-BFC9-FF3782CCE53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4389216"/>
                  </p:ext>
                </p:extLst>
              </p:nvPr>
            </p:nvGraphicFramePr>
            <p:xfrm>
              <a:off x="1657351" y="6069168"/>
              <a:ext cx="11215687" cy="107397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93175">
                      <a:extLst>
                        <a:ext uri="{9D8B030D-6E8A-4147-A177-3AD203B41FA5}">
                          <a16:colId xmlns:a16="http://schemas.microsoft.com/office/drawing/2014/main" val="1788337131"/>
                        </a:ext>
                      </a:extLst>
                    </a:gridCol>
                    <a:gridCol w="6853529">
                      <a:extLst>
                        <a:ext uri="{9D8B030D-6E8A-4147-A177-3AD203B41FA5}">
                          <a16:colId xmlns:a16="http://schemas.microsoft.com/office/drawing/2014/main" val="1527276244"/>
                        </a:ext>
                      </a:extLst>
                    </a:gridCol>
                    <a:gridCol w="2268983">
                      <a:extLst>
                        <a:ext uri="{9D8B030D-6E8A-4147-A177-3AD203B41FA5}">
                          <a16:colId xmlns:a16="http://schemas.microsoft.com/office/drawing/2014/main" val="696914887"/>
                        </a:ext>
                      </a:extLst>
                    </a:gridCol>
                  </a:tblGrid>
                  <a:tr h="541211">
                    <a:tc>
                      <a:txBody>
                        <a:bodyPr/>
                        <a:lstStyle/>
                        <a:p>
                          <a:pPr marL="27051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nl-BE" sz="28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Kathode</a:t>
                          </a:r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30578" t="-16854" r="-33067" b="-121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394892" t="-16854" b="-121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2242722"/>
                      </a:ext>
                    </a:extLst>
                  </a:tr>
                  <a:tr h="532765">
                    <a:tc>
                      <a:txBody>
                        <a:bodyPr/>
                        <a:lstStyle/>
                        <a:p>
                          <a:pPr marL="27051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nl-BE" sz="28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Anode</a:t>
                          </a:r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30578" t="-118182" r="-33067" b="-2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394892" t="-118182" b="-2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3471272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30E0275-4E26-F9EF-F07C-FBE239ACA957}"/>
                  </a:ext>
                </a:extLst>
              </p:cNvPr>
              <p:cNvSpPr txBox="1"/>
              <p:nvPr/>
            </p:nvSpPr>
            <p:spPr>
              <a:xfrm>
                <a:off x="4807743" y="7705457"/>
                <a:ext cx="8672512" cy="4862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E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BE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BE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B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BE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BE" i="1">
                              <a:latin typeface="Cambria Math" panose="02040503050406030204" pitchFamily="18" charset="0"/>
                            </a:rPr>
                            <m:t>𝑘𝑎𝑡h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BE" i="0"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bSup>
                      <m:r>
                        <a:rPr lang="en-BE" i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B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BE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BE" i="1">
                              <a:latin typeface="Cambria Math" panose="02040503050406030204" pitchFamily="18" charset="0"/>
                            </a:rPr>
                            <m:t>𝑎𝑛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BE" i="0"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bSup>
                      <m:r>
                        <a:rPr lang="en-BE" i="0">
                          <a:latin typeface="Cambria Math" panose="02040503050406030204" pitchFamily="18" charset="0"/>
                        </a:rPr>
                        <m:t>=0.532 </m:t>
                      </m:r>
                      <m:r>
                        <m:rPr>
                          <m:sty m:val="p"/>
                        </m:rPr>
                        <a:rPr lang="en-BE" i="0"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BE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30E0275-4E26-F9EF-F07C-FBE239ACA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743" y="7705457"/>
                <a:ext cx="8672512" cy="4862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241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835825" y="1194364"/>
                <a:ext cx="15699575" cy="7392424"/>
              </a:xfrm>
            </p:spPr>
            <p:txBody>
              <a:bodyPr>
                <a:normAutofit lnSpcReduction="10000"/>
              </a:bodyPr>
              <a:lstStyle/>
              <a:p>
                <a:pPr marL="85725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Figuur 2 toont een standaard calomel of Hg/Hg</a:t>
                </a:r>
                <a:r>
                  <a:rPr lang="nl-BE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Cl</a:t>
                </a:r>
                <a:r>
                  <a:rPr lang="nl-BE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elektrode (calomel). Beantwoord door middel van je tabellenboekje volgende vragen:</a:t>
                </a:r>
                <a:endParaRPr lang="en-BE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514350" lvl="0" indent="-514350" algn="just">
                  <a:lnSpc>
                    <a:spcPct val="107000"/>
                  </a:lnSpc>
                  <a:buFont typeface="+mj-lt"/>
                  <a:buAutoNum type="alphaLcPeriod" startAt="3"/>
                </a:pP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Leg het verband tussen de celpotentiaal en het oplosbaarheidsproduct van Hg</a:t>
                </a:r>
                <a:r>
                  <a:rPr lang="nl-BE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Cl</a:t>
                </a:r>
                <a:r>
                  <a:rPr lang="nl-BE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(</a:t>
                </a:r>
                <a:r>
                  <a:rPr lang="nl-BE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1P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514350" lvl="0" indent="-514350" algn="just">
                  <a:lnSpc>
                    <a:spcPct val="107000"/>
                  </a:lnSpc>
                  <a:buFont typeface="+mj-lt"/>
                  <a:buAutoNum type="alphaLcPeriod" startAt="3"/>
                </a:pPr>
                <a:endParaRPr lang="nl-BE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lvl="0" indent="0" algn="just">
                  <a:lnSpc>
                    <a:spcPct val="107000"/>
                  </a:lnSpc>
                  <a:buNone/>
                </a:pPr>
                <a:r>
                  <a:rPr lang="nl-BE" sz="2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Exact gelijk aan vraag vorig jaar! Argumenteren en formule geven is niet genoeg, werk ook uit en toon aan!</a:t>
                </a:r>
              </a:p>
              <a:p>
                <a:pPr marL="0" lvl="0" indent="0" algn="just">
                  <a:lnSpc>
                    <a:spcPct val="107000"/>
                  </a:lnSpc>
                  <a:buNone/>
                </a:pPr>
                <a:endParaRPr lang="en-BE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Netto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celreactie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BE" sz="105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Hg</m:t>
                          </m:r>
                        </m:e>
                        <m:sub>
                          <m: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aq</m:t>
                      </m:r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)+2</m:t>
                      </m:r>
                      <m:sSup>
                        <m:sSupPr>
                          <m:ctrlPr>
                            <a:rPr lang="en-BE" sz="105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Cl</m:t>
                          </m:r>
                        </m:e>
                        <m:sup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aq</m:t>
                      </m:r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)⇌</m:t>
                      </m:r>
                      <m:sSub>
                        <m:sSubPr>
                          <m:ctrlPr>
                            <a:rPr lang="en-BE" sz="105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Hg</m:t>
                          </m:r>
                        </m:e>
                        <m:sub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BE" sz="105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Cl</m:t>
                          </m:r>
                        </m:e>
                        <m:sub>
                          <m: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sz="2800" b="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BE" sz="105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BE" sz="105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o</m:t>
                          </m:r>
                        </m:sup>
                      </m:sSup>
                      <m:r>
                        <a:rPr lang="nl-BE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nl-BE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𝑛𝐹</m:t>
                      </m:r>
                      <m:r>
                        <a:rPr lang="nl-BE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nl-BE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nl-BE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=2×96500×0.532=−102.7 </m:t>
                      </m:r>
                      <m:r>
                        <m:rPr>
                          <m:sty m:val="p"/>
                        </m:rPr>
                        <a:rPr lang="nl-BE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kJ</m:t>
                      </m:r>
                      <m:r>
                        <a:rPr lang="nl-BE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nl-BE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mol</m:t>
                      </m:r>
                    </m:oMath>
                  </m:oMathPara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Omgekeerde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reactie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van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oplossen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Hg</a:t>
                </a:r>
                <a:r>
                  <a:rPr lang="nl-BE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Cl</a:t>
                </a:r>
                <a:r>
                  <a:rPr lang="nl-BE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 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Δ</a:t>
                </a:r>
                <a:r>
                  <a:rPr lang="en-US" sz="2800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r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G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°(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oplossen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) = 102,7 kJ/mol</a:t>
                </a: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Δ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=1,03∗1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−18</m:t>
                          </m:r>
                        </m:sup>
                      </m:sSup>
                    </m:oMath>
                  </m:oMathPara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Tabellenboekje</a:t>
                </a: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: Ks = 1,4*10</a:t>
                </a:r>
                <a:r>
                  <a:rPr lang="en-US" sz="2800" baseline="30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-18</a:t>
                </a: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  OK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5825" y="1194364"/>
                <a:ext cx="15699575" cy="7392424"/>
              </a:xfrm>
              <a:blipFill>
                <a:blip r:embed="rId2"/>
                <a:stretch>
                  <a:fillRect l="-815" t="-989" r="-776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2501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835825" y="1194364"/>
                <a:ext cx="15699575" cy="5754134"/>
              </a:xfrm>
            </p:spPr>
            <p:txBody>
              <a:bodyPr>
                <a:normAutofit/>
              </a:bodyPr>
              <a:lstStyle/>
              <a:p>
                <a:pPr marL="85725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Figuur 2 toont een standaard calomel of Hg/Hg</a:t>
                </a:r>
                <a:r>
                  <a:rPr lang="nl-BE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Cl</a:t>
                </a:r>
                <a:r>
                  <a:rPr lang="nl-BE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elektrode (calomel). Beantwoord door middel van je tabellenboekje volgende vragen:</a:t>
                </a:r>
                <a:endParaRPr lang="en-BE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514350" lvl="0" indent="-514350" algn="just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eriod" startAt="4"/>
                </a:pP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Wat is de celpotentiaal wanneer de calomel elektrode in contact staat met een waterige oplossing van 0.01 M KCl.  (</a:t>
                </a:r>
                <a:r>
                  <a:rPr lang="nl-BE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1P</a:t>
                </a:r>
                <a:r>
                  <a:rPr lang="nl-BE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n-BE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BE" sz="105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Hg</m:t>
                          </m:r>
                        </m:e>
                        <m:sub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BE" sz="105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Cl</m:t>
                          </m:r>
                        </m:e>
                        <m:sub>
                          <m: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)+2</m:t>
                      </m:r>
                      <m:sSup>
                        <m:sSupPr>
                          <m:ctrlPr>
                            <a:rPr lang="en-BE" sz="105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p>
                      <m:r>
                        <a:rPr lang="nl-BE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⇌2</m:t>
                      </m:r>
                      <m:r>
                        <m:rPr>
                          <m:sty m:val="p"/>
                        </m:rPr>
                        <a:rPr lang="nl-BE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Hg</m:t>
                      </m:r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)+2</m:t>
                      </m:r>
                      <m:sSup>
                        <m:sSupPr>
                          <m:ctrlPr>
                            <a:rPr lang="en-BE" sz="105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BE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Cl</m:t>
                          </m:r>
                        </m:e>
                        <m:sup>
                          <m:r>
                            <a:rPr lang="nl-BE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</m:t>
                      </m:r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°=0,268 </m:t>
                      </m:r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</m:t>
                      </m:r>
                    </m:oMath>
                  </m:oMathPara>
                </a14:m>
                <a:endParaRPr lang="en-BE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Nernst: 		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° − </m:t>
                    </m:r>
                    <m:f>
                      <m:f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𝑅𝑇</m:t>
                        </m:r>
                      </m:num>
                      <m:den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𝑛𝐹</m:t>
                        </m:r>
                      </m:den>
                    </m:f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𝑙𝑛𝑄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=0,268 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</m:t>
                    </m:r>
                    <m:f>
                      <m:f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𝑅𝑇</m:t>
                        </m:r>
                      </m:num>
                      <m:den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den>
                    </m:f>
                    <m:r>
                      <m:rPr>
                        <m:sty m:val="p"/>
                      </m:rPr>
                      <a:rPr lang="en-US" sz="28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ln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⁡[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𝐶𝑙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]²</m:t>
                    </m:r>
                  </m:oMath>
                </a14:m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0,386</a:t>
                </a: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130036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BE" sz="256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∆</m:t>
                      </m:r>
                      <m:r>
                        <a:rPr kumimoji="0" lang="en-BE" sz="256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𝑉</m:t>
                      </m:r>
                      <m:r>
                        <a:rPr kumimoji="0" lang="en-BE" sz="256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bSup>
                        <m:sSubSupPr>
                          <m:ctrlPr>
                            <a:rPr kumimoji="0" lang="en-BE" sz="256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836967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SupPr>
                        <m:e>
                          <m:r>
                            <a:rPr kumimoji="0" lang="en-BE" sz="256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𝐸</m:t>
                          </m:r>
                        </m:e>
                        <m:sub>
                          <m:r>
                            <a:rPr kumimoji="0" lang="en-BE" sz="256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𝑘𝑎𝑡h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kumimoji="0" lang="en-BE" sz="256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o</m:t>
                          </m:r>
                        </m:sup>
                      </m:sSubSup>
                      <m:r>
                        <a:rPr kumimoji="0" lang="en-BE" sz="256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bSup>
                        <m:sSubSupPr>
                          <m:ctrlPr>
                            <a:rPr kumimoji="0" lang="en-BE" sz="256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836967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SupPr>
                        <m:e>
                          <m:r>
                            <a:rPr kumimoji="0" lang="en-BE" sz="256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𝐸</m:t>
                          </m:r>
                        </m:e>
                        <m:sub>
                          <m:r>
                            <a:rPr kumimoji="0" lang="en-BE" sz="256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kumimoji="0" lang="en-BE" sz="256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o</m:t>
                          </m:r>
                        </m:sup>
                      </m:sSubSup>
                      <m:r>
                        <a:rPr kumimoji="0" lang="en-BE" sz="256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</m:t>
                      </m:r>
                      <m:r>
                        <a:rPr kumimoji="0" lang="en-US" sz="256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414</m:t>
                      </m:r>
                      <m:r>
                        <a:rPr kumimoji="0" lang="en-BE" sz="256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BE" sz="256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V</m:t>
                      </m:r>
                    </m:oMath>
                  </m:oMathPara>
                </a14:m>
                <a:endParaRPr kumimoji="0" lang="en-BE" sz="256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BE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5825" y="1194364"/>
                <a:ext cx="15699575" cy="5754134"/>
              </a:xfrm>
              <a:blipFill>
                <a:blip r:embed="rId2"/>
                <a:stretch>
                  <a:fillRect l="-815" t="-953" r="-776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57368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7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194364"/>
            <a:ext cx="15699575" cy="5754134"/>
          </a:xfrm>
        </p:spPr>
        <p:txBody>
          <a:bodyPr>
            <a:normAutofit/>
          </a:bodyPr>
          <a:lstStyle/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Benoem onderstaande organische component. (</a:t>
            </a:r>
            <a:r>
              <a:rPr lang="nl-BE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1P</a:t>
            </a: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endParaRPr lang="nl-B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endParaRPr lang="nl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endParaRPr lang="nl-B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endParaRPr lang="nl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Trichloormethaan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(chloroform)</a:t>
            </a:r>
            <a:endParaRPr lang="en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endParaRPr lang="en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18</a:t>
            </a:fld>
            <a:endParaRPr lang="nl-BE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A3BB7E-C5A1-108C-2D17-B9DAC6DD3F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47570"/>
            <a:ext cx="1363662" cy="13818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3109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4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194364"/>
            <a:ext cx="15699575" cy="5754134"/>
          </a:xfrm>
        </p:spPr>
        <p:txBody>
          <a:bodyPr>
            <a:normAutofit/>
          </a:bodyPr>
          <a:lstStyle/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dijood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is een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vaste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stof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die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sublimeren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vorming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gasvormig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Bepaal de temperatuur van het sublimatie-evenwicht tussen vast en gasvorming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waarbij een uitwendige druk van 0.25 bar wordt aangelegd.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is de dissociatiegraad van gasvormig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bij deze omstandigheden, als je weet dat de vormingsenthalpie en de absolute entropie van atomair jodium 106.76 kJ/mol en 180.79 J/(mol∙K) bedragen. Verwacht je dat deze dissociatie het sublimatie-evenwicht zal beïnvloeden?</a:t>
            </a:r>
            <a:endParaRPr lang="en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19893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835825" y="1194363"/>
                <a:ext cx="15699575" cy="7006661"/>
              </a:xfrm>
            </p:spPr>
            <p:txBody>
              <a:bodyPr>
                <a:normAutofit/>
              </a:bodyPr>
              <a:lstStyle/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dijood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is een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vaste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stof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kan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sublimeren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ter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vorming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van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gasvormig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nl-NL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Bepaal de temperatuur van het sublimatie-evenwicht tussen vast en gasvorming 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NL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waarbij een uitwendige druk van 0.25 bar wordt aangelegd. </a:t>
                </a:r>
                <a:r>
                  <a:rPr lang="nl-NL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(1P)</a:t>
                </a: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endParaRPr lang="nl-NL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nl-NL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Waarden in het tabellenboekje zijn waarden bij 298 K (298 K =/= sublimatietemperatuur bij druk 1 bar) </a:t>
                </a:r>
                <a:r>
                  <a:rPr lang="nl-NL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l-GR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Δ</a:t>
                </a:r>
                <a:r>
                  <a:rPr lang="en-US" sz="2800" b="1" baseline="-25000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f</a:t>
                </a:r>
                <a:r>
                  <a:rPr lang="en-US" sz="2800" b="1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G</a:t>
                </a:r>
                <a:r>
                  <a:rPr lang="en-US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° is </a:t>
                </a:r>
                <a:r>
                  <a:rPr lang="en-US" sz="2800" b="1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niet</a:t>
                </a:r>
                <a:r>
                  <a:rPr lang="en-US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 </a:t>
                </a:r>
                <a:r>
                  <a:rPr lang="en-US" sz="2800" b="1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bruikbaar</a:t>
                </a:r>
                <a:r>
                  <a:rPr lang="en-US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 want </a:t>
                </a:r>
                <a:r>
                  <a:rPr lang="en-US" sz="2800" b="1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temperatuursafhankelijk</a:t>
                </a:r>
                <a:r>
                  <a:rPr lang="en-US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!</a:t>
                </a: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b="1" i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Hoe wel </a:t>
                </a:r>
                <a:r>
                  <a:rPr lang="en-US" sz="2800" b="1" i="1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te</a:t>
                </a:r>
                <a:r>
                  <a:rPr lang="en-US" sz="2800" b="1" i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 doen?</a:t>
                </a: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⇌</m:t>
                      </m:r>
                      <m:sSub>
                        <m:sSubPr>
                          <m:ctrlPr>
                            <a:rPr lang="nl-NL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800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</m:d>
                    </m:oMath>
                  </m:oMathPara>
                </a14:m>
                <a:endParaRPr lang="nl-NL" sz="2800" i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nl-NL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b="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800" i="1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l-NL" sz="28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800" b="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num>
                            <m:den>
                              <m:r>
                                <a:rPr lang="en-US" sz="2800" b="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  <m:r>
                                <a:rPr lang="en-US" sz="2800" b="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𝛥</m:t>
                          </m:r>
                          <m:r>
                            <a:rPr lang="en-US" sz="2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  <m:r>
                            <a:rPr lang="en-US" sz="2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°</m:t>
                          </m:r>
                        </m:num>
                        <m:den>
                          <m:r>
                            <a:rPr lang="en-US" sz="2800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𝑅𝑇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𝑅𝑇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nl-NL" sz="2800" i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5825" y="1194363"/>
                <a:ext cx="15699575" cy="7006661"/>
              </a:xfrm>
              <a:blipFill>
                <a:blip r:embed="rId2"/>
                <a:stretch>
                  <a:fillRect l="-233" t="-783" r="-1281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34731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835825" y="1194363"/>
                <a:ext cx="15699575" cy="7006661"/>
              </a:xfrm>
            </p:spPr>
            <p:txBody>
              <a:bodyPr>
                <a:normAutofit lnSpcReduction="10000"/>
              </a:bodyPr>
              <a:lstStyle/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dijood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is een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vaste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stof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kan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sublimeren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ter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vorming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van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gasvormig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nl-NL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Bepaal de temperatuur van het sublimatie-evenwicht tussen vast en gasvorming 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NL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waarbij een uitwendige druk van 0.25 bar wordt aangelegd. </a:t>
                </a:r>
                <a:r>
                  <a:rPr lang="nl-NL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(1P)</a:t>
                </a: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b="1" i="1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l-NL" sz="28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800" b="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num>
                            <m:den>
                              <m:r>
                                <a:rPr lang="en-US" sz="2800" b="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  <m:r>
                                <a:rPr lang="en-US" sz="2800" b="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𝛥</m:t>
                          </m:r>
                          <m:r>
                            <a:rPr lang="en-US" sz="2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  <m:r>
                            <a:rPr lang="en-US" sz="2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°</m:t>
                          </m:r>
                        </m:num>
                        <m:den>
                          <m:r>
                            <a:rPr lang="en-US" sz="2800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𝑅𝑇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𝑅𝑇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nl-NL" sz="2800" i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nl-NL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P°= 1 bar (standaarddruk), P(I</a:t>
                </a:r>
                <a:r>
                  <a:rPr lang="nl-NL" sz="2800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NL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= 0,25 bar (opgave), </a:t>
                </a:r>
                <a:r>
                  <a:rPr lang="el-GR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 = 62,4 kJ/mol (</a:t>
                </a:r>
                <a:r>
                  <a:rPr lang="en-US" sz="2800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tabel</a:t>
                </a: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), </a:t>
                </a:r>
                <a:r>
                  <a:rPr lang="el-GR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 = 144,6 J/mol*K (</a:t>
                </a:r>
                <a:r>
                  <a:rPr lang="en-US" sz="2800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tabel</a:t>
                </a: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𝑅𝑙𝑛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nl-NL" sz="2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=399,7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K</m:t>
                      </m:r>
                    </m:oMath>
                  </m:oMathPara>
                </a14:m>
                <a:endParaRPr lang="nl-NL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nl-NL" sz="2800" b="1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Alternatieve methode:</a:t>
                </a:r>
              </a:p>
              <a:p>
                <a:pPr marL="1819275" lvl="2" indent="-51435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arenR"/>
                </a:pPr>
                <a:r>
                  <a:rPr lang="nl-NL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Bereken sublimatie T bij 1 bar (T = </a:t>
                </a:r>
                <a:r>
                  <a:rPr lang="el-GR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en-US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H/</a:t>
                </a:r>
                <a:r>
                  <a:rPr lang="el-GR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Δ</a:t>
                </a:r>
                <a:r>
                  <a:rPr lang="en-US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S)</a:t>
                </a:r>
                <a:endParaRPr lang="nl-NL" sz="2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819275" lvl="2" indent="-51435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arenR"/>
                </a:pPr>
                <a:r>
                  <a:rPr lang="nl-NL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Bereken sublimatie T bij 0,25 bar (Clausius Clapeyron)</a:t>
                </a:r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5825" y="1194363"/>
                <a:ext cx="15699575" cy="7006661"/>
              </a:xfrm>
              <a:blipFill>
                <a:blip r:embed="rId2"/>
                <a:stretch>
                  <a:fillRect l="-233" t="-1044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85562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835825" y="1194363"/>
                <a:ext cx="15699575" cy="7006661"/>
              </a:xfrm>
            </p:spPr>
            <p:txBody>
              <a:bodyPr>
                <a:normAutofit fontScale="92500"/>
              </a:bodyPr>
              <a:lstStyle/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dijood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is een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vaste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stof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kan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sublimeren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ter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vorming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van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gasvormig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nl-NL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Wat is de dissociatiegraad van gasvormig 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NL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bij deze omstandigheden, als je weet dat de vormingsenthalpie en de absolute entropie van atomair jodium 106.76 kJ/mol en 180.79 J/(mol∙K) bedragen. Verwacht je dat deze dissociatie het sublimatie-evenwicht zal beïnvloeden? </a:t>
                </a:r>
                <a:r>
                  <a:rPr lang="nl-NL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(2P)</a:t>
                </a: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endParaRPr lang="nl-NL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BE" sz="28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</m:d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⇌2 </m:t>
                      </m:r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</m:d>
                    </m:oMath>
                  </m:oMathPara>
                </a14:m>
                <a:endParaRPr lang="en-US" sz="2800" b="0" dirty="0">
                  <a:effectLst/>
                  <a:latin typeface="Calibri" panose="020F0502020204030204" pitchFamily="34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b="0" dirty="0">
                  <a:effectLst/>
                  <a:latin typeface="Calibri" panose="020F0502020204030204" pitchFamily="34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Gegeven </a:t>
                </a:r>
                <a:r>
                  <a:rPr lang="en-US" sz="2800" b="1" dirty="0" err="1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waarden</a:t>
                </a:r>
                <a:r>
                  <a:rPr lang="en-US" sz="2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l-GR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en-US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en</a:t>
                </a:r>
                <a:r>
                  <a:rPr lang="en-US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l-GR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en-US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 zijn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voor</a:t>
                </a:r>
                <a:r>
                  <a:rPr lang="en-US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I (g),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niet</a:t>
                </a:r>
                <a:r>
                  <a:rPr lang="en-US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voor</a:t>
                </a:r>
                <a:r>
                  <a:rPr lang="en-US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de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verandering</a:t>
                </a:r>
                <a:r>
                  <a:rPr lang="en-US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tijdens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reactie</a:t>
                </a:r>
                <a:r>
                  <a:rPr lang="en-US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!</a:t>
                </a: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Δ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𝐻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=2∗</m:t>
                      </m:r>
                      <m:r>
                        <m:rPr>
                          <m:sty m:val="p"/>
                        </m:rPr>
                        <a:rPr lang="el-GR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l-GR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𝐼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</m:d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 </m:t>
                      </m:r>
                      <m:r>
                        <m:rPr>
                          <m:sty m:val="p"/>
                        </m:rPr>
                        <a:rPr lang="el-G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l-G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</m:d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106,76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−62,4=151,12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𝑚𝑜𝑙</m:t>
                          </m:r>
                        </m:den>
                      </m:f>
                    </m:oMath>
                  </m:oMathPara>
                </a14:m>
                <a:endParaRPr lang="en-US" sz="2800" b="0" dirty="0">
                  <a:latin typeface="Calibri" panose="020F0502020204030204" pitchFamily="34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Δ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=2∗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𝐼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</m:d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</m:d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80,79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260,7 =100,8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𝑚𝑜𝑙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Δ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𝐺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Δ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𝐻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l-G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Δ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=110,83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𝑘𝐽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𝑚𝑜𝑙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BE" sz="2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5825" y="1194363"/>
                <a:ext cx="15699575" cy="7006661"/>
              </a:xfrm>
              <a:blipFill>
                <a:blip r:embed="rId2"/>
                <a:stretch>
                  <a:fillRect l="-155" t="-609" r="-466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33478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835825" y="1194363"/>
                <a:ext cx="15699575" cy="7006661"/>
              </a:xfrm>
            </p:spPr>
            <p:txBody>
              <a:bodyPr>
                <a:normAutofit/>
              </a:bodyPr>
              <a:lstStyle/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dijood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is een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vaste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stof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kan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sublimeren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ter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vorming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van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gasvormig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nl-NL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Wat is de dissociatiegraad van gasvormig 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NL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bij deze omstandigheden, als je weet dat de vormingsenthalpie en de absolute entropie van atomair jodium 106.76 kJ/mol en 180.79 J/(mol∙K) bedragen. Verwacht je dat deze dissociatie het sublimatie-evenwicht zal beïnvloeden? </a:t>
                </a:r>
                <a:r>
                  <a:rPr lang="nl-NL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(2P)</a:t>
                </a: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Δ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𝐺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Δ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𝐻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l-G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Δ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=110,83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𝑘𝐽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𝑚𝑜𝑙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°=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Δ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=3,279∗1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−15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𝝌</m:t>
                          </m:r>
                        </m:sub>
                      </m:sSub>
                      <m:r>
                        <a:rPr lang="en-US" sz="2800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𝑷</m:t>
                          </m:r>
                        </m:sub>
                      </m:sSub>
                      <m:r>
                        <a:rPr lang="en-US" sz="28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°(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𝑷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°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𝑷</m:t>
                          </m:r>
                        </m:den>
                      </m:f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l-GR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𝜟𝝊</m:t>
                          </m:r>
                        </m:sup>
                      </m:sSup>
                      <m:r>
                        <a:rPr lang="en-US" sz="28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𝟐𝟕𝟗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sSup>
                        <m:sSup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  <m:sup>
                          <m:r>
                            <a:rPr lang="en-US" sz="28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𝟏𝟓</m:t>
                          </m:r>
                        </m:sup>
                      </m:sSup>
                      <m:r>
                        <a:rPr lang="en-US" sz="28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∗(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𝟐𝟓</m:t>
                          </m:r>
                        </m:den>
                      </m:f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28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𝟕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𝟏𝟒</m:t>
                          </m:r>
                        </m:sup>
                      </m:sSup>
                    </m:oMath>
                  </m:oMathPara>
                </a14:m>
                <a:endParaRPr lang="en-US" sz="2800" b="1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BE" sz="2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5825" y="1194363"/>
                <a:ext cx="15699575" cy="7006661"/>
              </a:xfrm>
              <a:blipFill>
                <a:blip r:embed="rId2"/>
                <a:stretch>
                  <a:fillRect l="-233" t="-783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14480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835825" y="1194363"/>
                <a:ext cx="15699575" cy="7006661"/>
              </a:xfrm>
            </p:spPr>
            <p:txBody>
              <a:bodyPr>
                <a:normAutofit/>
              </a:bodyPr>
              <a:lstStyle/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dijood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is een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vaste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stof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kan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sublimeren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ter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vorming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van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gasvormig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nl-NL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Wat is de dissociatiegraad van gasvormig 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NL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bij deze omstandigheden, als je weet dat de vormingsenthalpie en de absolute entropie van atomair jodium 106.76 kJ/mol en 180.79 J/(mol∙K) bedragen. Verwacht je dat deze dissociatie het sublimatie-evenwicht zal beïnvloeden? </a:t>
                </a:r>
                <a:r>
                  <a:rPr lang="nl-NL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(2P)</a:t>
                </a: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𝜒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=1,3</m:t>
                      </m:r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7∗10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−14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)²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𝜒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BE" sz="2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5825" y="1194363"/>
                <a:ext cx="15699575" cy="7006661"/>
              </a:xfrm>
              <a:blipFill>
                <a:blip r:embed="rId2"/>
                <a:stretch>
                  <a:fillRect l="-233" t="-783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7</a:t>
            </a:fld>
            <a:endParaRPr lang="nl-BE" noProof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0C16D1D-01F4-2F70-3C27-2A38819B2C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6873326"/>
                  </p:ext>
                </p:extLst>
              </p:nvPr>
            </p:nvGraphicFramePr>
            <p:xfrm>
              <a:off x="803275" y="5253350"/>
              <a:ext cx="11158536" cy="332151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789634">
                      <a:extLst>
                        <a:ext uri="{9D8B030D-6E8A-4147-A177-3AD203B41FA5}">
                          <a16:colId xmlns:a16="http://schemas.microsoft.com/office/drawing/2014/main" val="3124257101"/>
                        </a:ext>
                      </a:extLst>
                    </a:gridCol>
                    <a:gridCol w="2789634">
                      <a:extLst>
                        <a:ext uri="{9D8B030D-6E8A-4147-A177-3AD203B41FA5}">
                          <a16:colId xmlns:a16="http://schemas.microsoft.com/office/drawing/2014/main" val="1101212510"/>
                        </a:ext>
                      </a:extLst>
                    </a:gridCol>
                    <a:gridCol w="2789634">
                      <a:extLst>
                        <a:ext uri="{9D8B030D-6E8A-4147-A177-3AD203B41FA5}">
                          <a16:colId xmlns:a16="http://schemas.microsoft.com/office/drawing/2014/main" val="1957436961"/>
                        </a:ext>
                      </a:extLst>
                    </a:gridCol>
                    <a:gridCol w="2789634">
                      <a:extLst>
                        <a:ext uri="{9D8B030D-6E8A-4147-A177-3AD203B41FA5}">
                          <a16:colId xmlns:a16="http://schemas.microsoft.com/office/drawing/2014/main" val="1169237588"/>
                        </a:ext>
                      </a:extLst>
                    </a:gridCol>
                  </a:tblGrid>
                  <a:tr h="622698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 dirty="0">
                              <a:effectLst/>
                            </a:rPr>
                            <a:t>omzetting</a:t>
                          </a:r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BE" sz="28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nl-BE" sz="2800">
                                        <a:effectLst/>
                                      </a:rPr>
                                      <m:t>I</m:t>
                                    </m:r>
                                  </m:e>
                                  <m:sub>
                                    <m:r>
                                      <a:rPr lang="nl-BE" sz="2800">
                                        <a:effectLst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l-BE" sz="2800">
                                    <a:effectLst/>
                                  </a:rPr>
                                  <m:t>I</m:t>
                                </m:r>
                              </m:oMath>
                            </m:oMathPara>
                          </a14:m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BE" sz="28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BE" sz="2800">
                                        <a:effectLst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nl-BE" sz="2800">
                                        <a:effectLst/>
                                      </a:rPr>
                                      <m:t>𝑡𝑜𝑡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24927018"/>
                      </a:ext>
                    </a:extLst>
                  </a:tr>
                  <a:tr h="496508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>
                              <a:effectLst/>
                            </a:rPr>
                            <a:t>0</a:t>
                          </a:r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BE" sz="2800">
                                    <a:effectLst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>
                              <a:effectLst/>
                            </a:rPr>
                            <a:t>0</a:t>
                          </a:r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nl-BE" sz="2800">
                              <a:effectLst/>
                            </a:rPr>
                            <a:t>1</a:t>
                          </a:r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02419464"/>
                      </a:ext>
                    </a:extLst>
                  </a:tr>
                  <a:tr h="622698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BE" sz="2800">
                                    <a:effectLst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BE" sz="2800">
                                    <a:effectLst/>
                                  </a:rPr>
                                  <m:t>−</m:t>
                                </m:r>
                                <m:r>
                                  <a:rPr lang="nl-BE" sz="2800">
                                    <a:effectLst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BE" sz="2800">
                                    <a:effectLst/>
                                  </a:rPr>
                                  <m:t>2</m:t>
                                </m:r>
                                <m:r>
                                  <a:rPr lang="nl-BE" sz="2800">
                                    <a:effectLst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BE" sz="2800">
                                    <a:effectLst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98383866"/>
                      </a:ext>
                    </a:extLst>
                  </a:tr>
                  <a:tr h="622698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>
                              <a:effectLst/>
                            </a:rPr>
                            <a:t>Totaal</a:t>
                          </a:r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BE" sz="2800">
                                    <a:effectLst/>
                                  </a:rPr>
                                  <m:t>1−</m:t>
                                </m:r>
                                <m:r>
                                  <a:rPr lang="nl-BE" sz="2800">
                                    <a:effectLst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>
                              <a:effectLst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nl-BE" sz="2800">
                                  <a:effectLst/>
                                </a:rPr>
                                <m:t>𝛼</m:t>
                              </m:r>
                            </m:oMath>
                          </a14:m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BE" sz="2800">
                                    <a:effectLst/>
                                  </a:rPr>
                                  <m:t>1+</m:t>
                                </m:r>
                                <m:r>
                                  <a:rPr lang="nl-BE" sz="2800">
                                    <a:effectLst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67245286"/>
                      </a:ext>
                    </a:extLst>
                  </a:tr>
                  <a:tr h="956912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el-GR" sz="2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χ</a:t>
                          </a:r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BE" sz="2800"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>
                                        <a:effectLst/>
                                      </a:rPr>
                                      <m:t>1−</m:t>
                                    </m:r>
                                    <m:r>
                                      <a:rPr lang="nl-BE" sz="2800">
                                        <a:effectLst/>
                                      </a:rPr>
                                      <m:t>𝛼</m:t>
                                    </m:r>
                                  </m:num>
                                  <m:den>
                                    <m:r>
                                      <a:rPr lang="nl-BE" sz="2800">
                                        <a:effectLst/>
                                      </a:rPr>
                                      <m:t>1+</m:t>
                                    </m:r>
                                    <m:r>
                                      <a:rPr lang="nl-BE" sz="2800">
                                        <a:effectLst/>
                                      </a:rPr>
                                      <m:t>𝛼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BE" sz="2800"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>
                                        <a:effectLst/>
                                      </a:rPr>
                                      <m:t>2</m:t>
                                    </m:r>
                                    <m:r>
                                      <a:rPr lang="nl-BE" sz="2800">
                                        <a:effectLst/>
                                      </a:rPr>
                                      <m:t>𝛼</m:t>
                                    </m:r>
                                  </m:num>
                                  <m:den>
                                    <m:r>
                                      <a:rPr lang="nl-BE" sz="2800">
                                        <a:effectLst/>
                                      </a:rPr>
                                      <m:t>1+</m:t>
                                    </m:r>
                                    <m:r>
                                      <a:rPr lang="nl-BE" sz="2800">
                                        <a:effectLst/>
                                      </a:rPr>
                                      <m:t>𝛼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nl-BE" sz="2800" dirty="0">
                              <a:effectLst/>
                            </a:rPr>
                            <a:t> </a:t>
                          </a:r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7720797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0C16D1D-01F4-2F70-3C27-2A38819B2C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6873326"/>
                  </p:ext>
                </p:extLst>
              </p:nvPr>
            </p:nvGraphicFramePr>
            <p:xfrm>
              <a:off x="803275" y="5253350"/>
              <a:ext cx="11158536" cy="332151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789634">
                      <a:extLst>
                        <a:ext uri="{9D8B030D-6E8A-4147-A177-3AD203B41FA5}">
                          <a16:colId xmlns:a16="http://schemas.microsoft.com/office/drawing/2014/main" val="3124257101"/>
                        </a:ext>
                      </a:extLst>
                    </a:gridCol>
                    <a:gridCol w="2789634">
                      <a:extLst>
                        <a:ext uri="{9D8B030D-6E8A-4147-A177-3AD203B41FA5}">
                          <a16:colId xmlns:a16="http://schemas.microsoft.com/office/drawing/2014/main" val="1101212510"/>
                        </a:ext>
                      </a:extLst>
                    </a:gridCol>
                    <a:gridCol w="2789634">
                      <a:extLst>
                        <a:ext uri="{9D8B030D-6E8A-4147-A177-3AD203B41FA5}">
                          <a16:colId xmlns:a16="http://schemas.microsoft.com/office/drawing/2014/main" val="1957436961"/>
                        </a:ext>
                      </a:extLst>
                    </a:gridCol>
                    <a:gridCol w="2789634">
                      <a:extLst>
                        <a:ext uri="{9D8B030D-6E8A-4147-A177-3AD203B41FA5}">
                          <a16:colId xmlns:a16="http://schemas.microsoft.com/office/drawing/2014/main" val="1169237588"/>
                        </a:ext>
                      </a:extLst>
                    </a:gridCol>
                  </a:tblGrid>
                  <a:tr h="622698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 dirty="0">
                              <a:effectLst/>
                            </a:rPr>
                            <a:t>omzetting</a:t>
                          </a:r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00218" t="-17647" r="-200873" b="-437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00218" t="-17647" r="-100873" b="-437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00218" t="-17647" r="-873" b="-4372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927018"/>
                      </a:ext>
                    </a:extLst>
                  </a:tr>
                  <a:tr h="496508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>
                              <a:effectLst/>
                            </a:rPr>
                            <a:t>0</a:t>
                          </a:r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00218" t="-146341" r="-200873" b="-4439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>
                              <a:effectLst/>
                            </a:rPr>
                            <a:t>0</a:t>
                          </a:r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nl-BE" sz="2800">
                              <a:effectLst/>
                            </a:rPr>
                            <a:t>1</a:t>
                          </a:r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02419464"/>
                      </a:ext>
                    </a:extLst>
                  </a:tr>
                  <a:tr h="622698"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18" t="-198039" r="-300873" b="-2568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00218" t="-198039" r="-200873" b="-2568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00218" t="-198039" r="-100873" b="-2568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00218" t="-198039" r="-873" b="-2568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8383866"/>
                      </a:ext>
                    </a:extLst>
                  </a:tr>
                  <a:tr h="622698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nl-BE" sz="2800">
                              <a:effectLst/>
                            </a:rPr>
                            <a:t>Totaal</a:t>
                          </a:r>
                          <a:endParaRPr lang="en-BE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00218" t="-295146" r="-200873" b="-1543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00218" t="-295146" r="-100873" b="-1543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00218" t="-295146" r="-873" b="-1543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67245286"/>
                      </a:ext>
                    </a:extLst>
                  </a:tr>
                  <a:tr h="956912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</a:pPr>
                          <a:r>
                            <a:rPr lang="el-GR" sz="2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χ</a:t>
                          </a:r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0218" t="-259236" r="-200873" b="-1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B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0218" t="-259236" r="-100873" b="-1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nl-BE" sz="2800" dirty="0">
                              <a:effectLst/>
                            </a:rPr>
                            <a:t> </a:t>
                          </a:r>
                          <a:endParaRPr lang="en-BE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7720797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63870B-BEA0-F933-C99A-A064DEFFE459}"/>
                  </a:ext>
                </a:extLst>
              </p:cNvPr>
              <p:cNvSpPr txBox="1"/>
              <p:nvPr/>
            </p:nvSpPr>
            <p:spPr>
              <a:xfrm>
                <a:off x="11994361" y="5253350"/>
                <a:ext cx="5593555" cy="24833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𝜒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)²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𝜒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BE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BE" sz="28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nl-BE" sz="280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nl-BE" sz="280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nl-BE" sz="280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)²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BE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BE" sz="280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nl-BE" sz="280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nl-BE" sz="280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nl-BE" sz="280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𝜒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²</m:t>
                          </m:r>
                        </m:num>
                        <m:den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∗(1−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BE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63870B-BEA0-F933-C99A-A064DEFFE4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361" y="5253350"/>
                <a:ext cx="5593555" cy="24833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591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835825" y="1194363"/>
                <a:ext cx="15699575" cy="7006661"/>
              </a:xfrm>
            </p:spPr>
            <p:txBody>
              <a:bodyPr>
                <a:normAutofit/>
              </a:bodyPr>
              <a:lstStyle/>
              <a:p>
                <a:pPr marL="85725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dijood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is een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vaste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stof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kan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sublimeren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ter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vorming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van </a:t>
                </a:r>
                <a:r>
                  <a:rPr lang="en-US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gasvormig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nl-NL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Wat is de dissociatiegraad van gasvormig 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NL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bij deze omstandigheden, als je weet dat de vormingsenthalpie en de absolute entropie van atomair jodium 106.76 kJ/mol en 180.79 J/(mol∙K) bedragen. Verwacht je dat deze dissociatie het sublimatie-evenwicht zal beïnvloeden? </a:t>
                </a:r>
                <a:r>
                  <a:rPr lang="nl-NL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(2P)</a:t>
                </a: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𝜒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=1,3</m:t>
                      </m:r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7∗10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−14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)²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𝜒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2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9138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BE" sz="2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5825" y="1194363"/>
                <a:ext cx="15699575" cy="7006661"/>
              </a:xfrm>
              <a:blipFill>
                <a:blip r:embed="rId2"/>
                <a:stretch>
                  <a:fillRect l="-233" t="-783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8</a:t>
            </a:fld>
            <a:endParaRPr lang="nl-BE" noProof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63870B-BEA0-F933-C99A-A064DEFFE459}"/>
                  </a:ext>
                </a:extLst>
              </p:cNvPr>
              <p:cNvSpPr txBox="1"/>
              <p:nvPr/>
            </p:nvSpPr>
            <p:spPr>
              <a:xfrm>
                <a:off x="2628900" y="4876800"/>
                <a:ext cx="10972800" cy="37927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𝜒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²</m:t>
                          </m:r>
                        </m:num>
                        <m:den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∗(1−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/>
                <a:endParaRPr lang="en-US" dirty="0"/>
              </a:p>
              <a:p>
                <a:pPr algn="ctr"/>
                <a:r>
                  <a:rPr lang="el-GR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α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&lt;&lt;&lt; 1 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𝜒</m:t>
                        </m:r>
                      </m:sub>
                    </m:sSub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≅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>
                    <a:sym typeface="Wingdings" panose="05000000000000000000" pitchFamily="2" charset="2"/>
                  </a:rPr>
                  <a:t> </a:t>
                </a:r>
                <a:r>
                  <a:rPr lang="el-GR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α</a:t>
                </a:r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= 5,85*10</a:t>
                </a:r>
                <a:r>
                  <a:rPr lang="en-US" sz="2800" b="1" baseline="30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-8</a:t>
                </a:r>
              </a:p>
              <a:p>
                <a:pPr algn="ctr"/>
                <a:endParaRPr lang="en-US" sz="2800" baseline="30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𝐷𝑖𝑠𝑠𝑜𝑐𝑖𝑎𝑡𝑖𝑒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𝑜𝑚𝑔𝑒𝑧𝑒𝑡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𝑖𝑛𝑖𝑡𝑖𝑒𝑒𝑙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5,85*10</m:t>
                        </m:r>
                        <m:r>
                          <m:rPr>
                            <m:nor/>
                          </m:rPr>
                          <a:rPr lang="en-US" sz="2800" baseline="30000" dirty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-8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∗100%=</m:t>
                    </m:r>
                    <m:r>
                      <m:rPr>
                        <m:nor/>
                      </m:rPr>
                      <a: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5,85*10</m:t>
                    </m:r>
                    <m:r>
                      <m:rPr>
                        <m:nor/>
                      </m:rPr>
                      <a:rPr lang="en-US" sz="2800" baseline="3000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-</m:t>
                    </m:r>
                    <m:r>
                      <m:rPr>
                        <m:nor/>
                      </m:rPr>
                      <a:rPr lang="en-US" sz="2800" b="0" i="0" baseline="300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6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%</a:t>
                </a:r>
              </a:p>
              <a:p>
                <a:pPr/>
                <a:endParaRPr 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Geen </a:t>
                </a:r>
                <a:r>
                  <a:rPr lang="en-US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invloed</a:t>
                </a:r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op </a:t>
                </a:r>
                <a:r>
                  <a:rPr lang="en-US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sublimatie</a:t>
                </a:r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evenwicht</a:t>
                </a:r>
                <a:endParaRPr lang="en-US" sz="28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63870B-BEA0-F933-C99A-A064DEFFE4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900" y="4876800"/>
                <a:ext cx="10972800" cy="3792770"/>
              </a:xfrm>
              <a:prstGeom prst="rect">
                <a:avLst/>
              </a:prstGeom>
              <a:blipFill>
                <a:blip r:embed="rId3"/>
                <a:stretch>
                  <a:fillRect b="-3698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653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cap="none" dirty="0"/>
              <a:t>Vraag 5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194364"/>
            <a:ext cx="15699575" cy="5754134"/>
          </a:xfrm>
        </p:spPr>
        <p:txBody>
          <a:bodyPr>
            <a:normAutofit/>
          </a:bodyPr>
          <a:lstStyle/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endParaRPr lang="nl-N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indent="0">
              <a:lnSpc>
                <a:spcPct val="107000"/>
              </a:lnSpc>
              <a:spcAft>
                <a:spcPts val="800"/>
              </a:spcAft>
              <a:buNone/>
            </a:pPr>
            <a:endParaRPr lang="en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9</a:t>
            </a:fld>
            <a:endParaRPr lang="nl-BE" noProof="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A59495-91BA-2FFC-3D76-975EB2B0431F}"/>
              </a:ext>
            </a:extLst>
          </p:cNvPr>
          <p:cNvSpPr txBox="1"/>
          <p:nvPr/>
        </p:nvSpPr>
        <p:spPr>
          <a:xfrm>
            <a:off x="682170" y="1377940"/>
            <a:ext cx="1627051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Bleekwater is een schoonmaakproduct dat bestaat uit een waterige oplossing van natriumhypochloriet (NaOCl). Dit zout splitst volledig in ionen, waarbij het hypochloriet-ion de geconjugeerde base is van onderchlorig zuur (HOCl). </a:t>
            </a:r>
          </a:p>
          <a:p>
            <a:pPr marL="1164534" lvl="1" indent="-514350">
              <a:buFont typeface="+mj-lt"/>
              <a:buAutoNum type="alphaLcParenR"/>
            </a:pPr>
            <a:r>
              <a:rPr lang="nl-NL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Wat is het oxidatiegetal van chloor in natriumhypochloriet.</a:t>
            </a:r>
          </a:p>
          <a:p>
            <a:pPr marL="1164534" lvl="1" indent="-514350">
              <a:buFont typeface="+mj-lt"/>
              <a:buAutoNum type="alphaLcParenR"/>
            </a:pPr>
            <a:r>
              <a:rPr lang="nl-NL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Bepaal, op basis van gegevens uit het tabellenboekje, de vormings-vrije enthalpie van het hypochloriet-ion in waterige oplossing. Hint – Hou rekening met de conventie dat de vormings-vrije enthalpie van H+ in waterige oplossing 0 kJ/mol bedraagt.</a:t>
            </a:r>
          </a:p>
          <a:p>
            <a:pPr marL="1164534" lvl="1" indent="-514350">
              <a:buFont typeface="+mj-lt"/>
              <a:buAutoNum type="alphaLcParenR"/>
            </a:pPr>
            <a:r>
              <a:rPr lang="nl-NL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Bepaal de pH van een fles bleekwater die 4 gram chloor per 100 mL bevat.</a:t>
            </a:r>
          </a:p>
        </p:txBody>
      </p:sp>
    </p:spTree>
    <p:extLst>
      <p:ext uri="{BB962C8B-B14F-4D97-AF65-F5344CB8AC3E}">
        <p14:creationId xmlns:p14="http://schemas.microsoft.com/office/powerpoint/2010/main" val="14303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iteit Gent">
      <a:dk1>
        <a:sysClr val="windowText" lastClr="000000"/>
      </a:dk1>
      <a:lt1>
        <a:sysClr val="window" lastClr="FFFFFF"/>
      </a:lt1>
      <a:dk2>
        <a:srgbClr val="1E64C8"/>
      </a:dk2>
      <a:lt2>
        <a:srgbClr val="FFD200"/>
      </a:lt2>
      <a:accent1>
        <a:srgbClr val="1E64C8"/>
      </a:accent1>
      <a:accent2>
        <a:srgbClr val="FFD2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headEnd type="triangle" w="lg" len="lg"/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-NL-RE_1_0_13.potx" id="{83763654-4981-4AE1-9C7E-E9CF57832CF8}" vid="{657DF5A0-F59A-4964-95F3-A3AC5F5095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43D96E506A014DBE714040E5AF9AEC" ma:contentTypeVersion="10" ma:contentTypeDescription="Een nieuw document maken." ma:contentTypeScope="" ma:versionID="819081c014c04dbd620f3bf8b3f04eea">
  <xsd:schema xmlns:xsd="http://www.w3.org/2001/XMLSchema" xmlns:xs="http://www.w3.org/2001/XMLSchema" xmlns:p="http://schemas.microsoft.com/office/2006/metadata/properties" xmlns:ns3="8f55a228-4e6a-4e20-9588-cb37277e13ee" targetNamespace="http://schemas.microsoft.com/office/2006/metadata/properties" ma:root="true" ma:fieldsID="a3fdb46d46135bb09a9ae4820b6f0041" ns3:_="">
    <xsd:import namespace="8f55a228-4e6a-4e20-9588-cb37277e13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55a228-4e6a-4e20-9588-cb37277e13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7540E4-4CD2-4DCC-A66A-B72310FADD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55a228-4e6a-4e20-9588-cb37277e13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F000C3-822A-4680-991A-8A8325CF2390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8f55a228-4e6a-4e20-9588-cb37277e13e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FD5F765-D5E0-499C-895B-426AC4CC1E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1869</Words>
  <Application>Microsoft Office PowerPoint</Application>
  <PresentationFormat>Custom</PresentationFormat>
  <Paragraphs>211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 Math</vt:lpstr>
      <vt:lpstr>Office Theme</vt:lpstr>
      <vt:lpstr>Groepsfeedback oefeningen</vt:lpstr>
      <vt:lpstr>Vraag 4</vt:lpstr>
      <vt:lpstr>Vraag 4</vt:lpstr>
      <vt:lpstr>Vraag 4</vt:lpstr>
      <vt:lpstr>Vraag 4</vt:lpstr>
      <vt:lpstr>Vraag 4</vt:lpstr>
      <vt:lpstr>Vraag 4</vt:lpstr>
      <vt:lpstr>Vraag 4</vt:lpstr>
      <vt:lpstr>Vraag 5</vt:lpstr>
      <vt:lpstr>Vraag 5</vt:lpstr>
      <vt:lpstr>Vraag 5</vt:lpstr>
      <vt:lpstr>Vraag 5</vt:lpstr>
      <vt:lpstr>Vraag 6</vt:lpstr>
      <vt:lpstr>Vraag 6</vt:lpstr>
      <vt:lpstr>Vraag 6</vt:lpstr>
      <vt:lpstr>Vraag 6</vt:lpstr>
      <vt:lpstr>Vraag 6</vt:lpstr>
      <vt:lpstr>Vraag 7</vt:lpstr>
    </vt:vector>
  </TitlesOfParts>
  <Company>UGent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Katrien</dc:creator>
  <cp:lastModifiedBy>Laurens Bourda</cp:lastModifiedBy>
  <cp:revision>142</cp:revision>
  <cp:lastPrinted>2017-10-02T08:10:00Z</cp:lastPrinted>
  <dcterms:created xsi:type="dcterms:W3CDTF">2017-09-13T09:56:58Z</dcterms:created>
  <dcterms:modified xsi:type="dcterms:W3CDTF">2023-02-20T11:44:19Z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1.0</vt:lpwstr>
  </property>
  <property fmtid="{D5CDD505-2E9C-101B-9397-08002B2CF9AE}" pid="4" name="Date">
    <vt:filetime>2016-09-20T22:00:00Z</vt:filetime>
  </property>
  <property fmtid="{D5CDD505-2E9C-101B-9397-08002B2CF9AE}" pid="5" name="Build">
    <vt:lpwstr>13</vt:lpwstr>
  </property>
  <property fmtid="{D5CDD505-2E9C-101B-9397-08002B2CF9AE}" pid="6" name="Cmt 1">
    <vt:lpwstr>create</vt:lpwstr>
  </property>
  <property fmtid="{D5CDD505-2E9C-101B-9397-08002B2CF9AE}" pid="7" name="Cmt 2">
    <vt:lpwstr>1st draft</vt:lpwstr>
  </property>
  <property fmtid="{D5CDD505-2E9C-101B-9397-08002B2CF9AE}" pid="8" name="Cmt 3">
    <vt:lpwstr>Corporate splitt off</vt:lpwstr>
  </property>
  <property fmtid="{D5CDD505-2E9C-101B-9397-08002B2CF9AE}" pid="9" name="Cmt 4">
    <vt:lpwstr>2nd draft</vt:lpwstr>
  </property>
  <property fmtid="{D5CDD505-2E9C-101B-9397-08002B2CF9AE}" pid="10" name="Cmt 4A">
    <vt:lpwstr>copy of UK version translated to NL</vt:lpwstr>
  </property>
  <property fmtid="{D5CDD505-2E9C-101B-9397-08002B2CF9AE}" pid="11" name="Cmt 5">
    <vt:lpwstr>set text box and shape defaults</vt:lpwstr>
  </property>
  <property fmtid="{D5CDD505-2E9C-101B-9397-08002B2CF9AE}" pid="12" name="Cmt 6">
    <vt:lpwstr>closing slide acc. to letter</vt:lpwstr>
  </property>
  <property fmtid="{D5CDD505-2E9C-101B-9397-08002B2CF9AE}" pid="13" name="Cmt 7">
    <vt:lpwstr>logo opening slide sharpened</vt:lpwstr>
  </property>
  <property fmtid="{D5CDD505-2E9C-101B-9397-08002B2CF9AE}" pid="14" name="Cmt 8">
    <vt:lpwstr>split variable and fixed data in contact data; lang to NL-BE</vt:lpwstr>
  </property>
  <property fmtid="{D5CDD505-2E9C-101B-9397-08002B2CF9AE}" pid="15" name="Cmt 9">
    <vt:lpwstr>comments 19-9-2016</vt:lpwstr>
  </property>
  <property fmtid="{D5CDD505-2E9C-101B-9397-08002B2CF9AE}" pid="16" name="Cmt 10">
    <vt:lpwstr>social media redesigned</vt:lpwstr>
  </property>
  <property fmtid="{D5CDD505-2E9C-101B-9397-08002B2CF9AE}" pid="17" name="Cmt 11">
    <vt:lpwstr>Title Slide renamed to TitleSlide</vt:lpwstr>
  </property>
  <property fmtid="{D5CDD505-2E9C-101B-9397-08002B2CF9AE}" pid="18" name="Cmt 12">
    <vt:lpwstr>Title and text size</vt:lpwstr>
  </property>
  <property fmtid="{D5CDD505-2E9C-101B-9397-08002B2CF9AE}" pid="19" name="Cmt 13">
    <vt:lpwstr>socmed pictos &gt; normal view</vt:lpwstr>
  </property>
  <property fmtid="{D5CDD505-2E9C-101B-9397-08002B2CF9AE}" pid="20" name="ContentTypeId">
    <vt:lpwstr>0x0101003A43D96E506A014DBE714040E5AF9AEC</vt:lpwstr>
  </property>
  <property fmtid="{D5CDD505-2E9C-101B-9397-08002B2CF9AE}" pid="21" name="test">
    <vt:lpwstr>;#1;#2;#3;#</vt:lpwstr>
  </property>
</Properties>
</file>